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5" r:id="rId5"/>
    <p:sldMasterId id="214748367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y="6858000" cx="9144000"/>
  <p:notesSz cx="6858000" cy="9144000"/>
  <p:embeddedFontLst>
    <p:embeddedFont>
      <p:font typeface="Raleway"/>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68EA5E8-9C26-4EE1-90D9-6B7D98FCBC17}">
  <a:tblStyle styleId="{E68EA5E8-9C26-4EE1-90D9-6B7D98FCBC1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Raleway-regular.fntdata"/><Relationship Id="rId25" Type="http://schemas.openxmlformats.org/officeDocument/2006/relationships/slide" Target="slides/slide18.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Raleway-boldItalic.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4.xml"/><Relationship Id="rId33" Type="http://schemas.openxmlformats.org/officeDocument/2006/relationships/font" Target="fonts/Lato-boldItalic.fntdata"/><Relationship Id="rId10" Type="http://schemas.openxmlformats.org/officeDocument/2006/relationships/slide" Target="slides/slide3.xml"/><Relationship Id="rId32" Type="http://schemas.openxmlformats.org/officeDocument/2006/relationships/font" Target="fonts/Lato-italic.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40a1ad8f27_1_0: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40a1ad8f2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413cac51f6_1_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413cac51f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This plot shows is that as the LACE score increases, there is a greater chance for the patient to be readmitted. This suggests that it could be a useful measure to predict readmissions.</a:t>
            </a:r>
            <a:endParaRPr/>
          </a:p>
          <a:p>
            <a:pPr indent="0" lvl="0" marL="0" rtl="0">
              <a:spcBef>
                <a:spcPts val="0"/>
              </a:spcBef>
              <a:spcAft>
                <a:spcPts val="0"/>
              </a:spcAft>
              <a:buNone/>
            </a:pPr>
            <a:r>
              <a:t/>
            </a:r>
            <a:endParaRPr/>
          </a:p>
          <a:p>
            <a:pPr indent="0" lvl="0" marL="0" rtl="0">
              <a:spcBef>
                <a:spcPts val="0"/>
              </a:spcBef>
              <a:spcAft>
                <a:spcPts val="0"/>
              </a:spcAft>
              <a:buNone/>
            </a:pPr>
            <a:r>
              <a:t/>
            </a:r>
            <a:endParaRPr/>
          </a:p>
          <a:p>
            <a:pPr indent="0" lvl="0" marL="0" rtl="0">
              <a:spcBef>
                <a:spcPts val="0"/>
              </a:spcBef>
              <a:spcAft>
                <a:spcPts val="0"/>
              </a:spcAft>
              <a:buNone/>
            </a:pPr>
            <a:r>
              <a:rPr lang="en"/>
              <a:t>myplot &lt;- ggplot() + geom_bar(aes(x=c(1:17),y=percentage), stat='identity') + xlab('LACE Score') + ylab('% Patients Readmitted') + ggtitle('Percentage of Patients Readmitted Over LACE Scores')</a:t>
            </a:r>
            <a:endParaRPr/>
          </a:p>
          <a:p>
            <a:pPr indent="0" lvl="0" marL="0" rtl="0">
              <a:spcBef>
                <a:spcPts val="0"/>
              </a:spcBef>
              <a:spcAft>
                <a:spcPts val="0"/>
              </a:spcAft>
              <a:buNone/>
            </a:pPr>
            <a:r>
              <a:t/>
            </a:r>
            <a:endParaRPr/>
          </a:p>
          <a:p>
            <a:pPr indent="0" lvl="0" marL="0">
              <a:spcBef>
                <a:spcPts val="0"/>
              </a:spcBef>
              <a:spcAft>
                <a:spcPts val="0"/>
              </a:spcAft>
              <a:buNone/>
            </a:pPr>
            <a:r>
              <a:rPr lang="en"/>
              <a:t># https://felixfan.github.io/ggplot2-remove-grid-background-margin/</a:t>
            </a:r>
            <a:endParaRPr/>
          </a:p>
          <a:p>
            <a:pPr indent="0" lvl="0" marL="0" rtl="0">
              <a:spcBef>
                <a:spcPts val="0"/>
              </a:spcBef>
              <a:spcAft>
                <a:spcPts val="0"/>
              </a:spcAft>
              <a:buNone/>
            </a:pPr>
            <a:r>
              <a:t/>
            </a:r>
            <a:endParaRPr/>
          </a:p>
          <a:p>
            <a:pPr indent="0" lvl="0" marL="0" rtl="0">
              <a:spcBef>
                <a:spcPts val="0"/>
              </a:spcBef>
              <a:spcAft>
                <a:spcPts val="0"/>
              </a:spcAft>
              <a:buNone/>
            </a:pPr>
            <a:r>
              <a:rPr lang="en"/>
              <a:t>myplot + theme_bw() + theme(panel.border = element_blank(), panel.grid.major = element_blank(), panel.grid.minor = element_blank(), axis.line = element_line(colour = "black"))</a:t>
            </a:r>
            <a:endParaRPr/>
          </a:p>
          <a:p>
            <a:pPr indent="0" lvl="0" marL="0" rt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40a1ad8f27_3_5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40a1ad8f27_3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02272"/>
              </a:lnSpc>
              <a:spcBef>
                <a:spcPts val="0"/>
              </a:spcBef>
              <a:spcAft>
                <a:spcPts val="0"/>
              </a:spcAft>
              <a:buNone/>
            </a:pPr>
            <a:r>
              <a:t/>
            </a:r>
            <a:endParaRPr>
              <a:highlight>
                <a:srgbClr val="FFFFFF"/>
              </a:highlight>
            </a:endParaRPr>
          </a:p>
          <a:p>
            <a:pPr indent="0" lvl="0" marL="0" rtl="0">
              <a:lnSpc>
                <a:spcPct val="102272"/>
              </a:lnSpc>
              <a:spcBef>
                <a:spcPts val="0"/>
              </a:spcBef>
              <a:spcAft>
                <a:spcPts val="0"/>
              </a:spcAft>
              <a:buNone/>
            </a:pPr>
            <a:r>
              <a:rPr lang="en">
                <a:highlight>
                  <a:srgbClr val="FFFFFF"/>
                </a:highlight>
              </a:rPr>
              <a:t>Slot "y.values":</a:t>
            </a:r>
            <a:br>
              <a:rPr lang="en">
                <a:highlight>
                  <a:srgbClr val="FFFFFF"/>
                </a:highlight>
              </a:rPr>
            </a:br>
            <a:r>
              <a:rPr lang="en">
                <a:highlight>
                  <a:srgbClr val="FFFFFF"/>
                </a:highlight>
              </a:rPr>
              <a:t>[[1]]</a:t>
            </a:r>
            <a:br>
              <a:rPr lang="en">
                <a:highlight>
                  <a:srgbClr val="FFFFFF"/>
                </a:highlight>
              </a:rPr>
            </a:br>
            <a:r>
              <a:rPr lang="en">
                <a:highlight>
                  <a:srgbClr val="FFFFFF"/>
                </a:highlight>
              </a:rPr>
              <a:t>[1] 0.6476649</a:t>
            </a:r>
            <a:endParaRPr>
              <a:highlight>
                <a:srgbClr val="FFFFFF"/>
              </a:highlight>
            </a:endParaRPr>
          </a:p>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40a1ad8f27_3_5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40a1ad8f27_3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sz="1000">
                <a:solidFill>
                  <a:schemeClr val="accent1"/>
                </a:solidFill>
                <a:latin typeface="Lato"/>
                <a:ea typeface="Lato"/>
                <a:cs typeface="Lato"/>
                <a:sym typeface="Lato"/>
              </a:rPr>
              <a:t>35432 *0.15 = 5180</a:t>
            </a:r>
            <a:endParaRPr sz="1000">
              <a:solidFill>
                <a:schemeClr val="accent1"/>
              </a:solidFill>
              <a:latin typeface="Lato"/>
              <a:ea typeface="Lato"/>
              <a:cs typeface="Lato"/>
              <a:sym typeface="Lato"/>
            </a:endParaRPr>
          </a:p>
          <a:p>
            <a:pPr indent="0" lvl="0" marL="0" rtl="0">
              <a:lnSpc>
                <a:spcPct val="100000"/>
              </a:lnSpc>
              <a:spcBef>
                <a:spcPts val="1600"/>
              </a:spcBef>
              <a:spcAft>
                <a:spcPts val="0"/>
              </a:spcAft>
              <a:buNone/>
            </a:pPr>
            <a:r>
              <a:rPr lang="en" sz="1000">
                <a:solidFill>
                  <a:schemeClr val="accent1"/>
                </a:solidFill>
                <a:latin typeface="Lato"/>
                <a:ea typeface="Lato"/>
                <a:cs typeface="Lato"/>
                <a:sym typeface="Lato"/>
              </a:rPr>
              <a:t>5180*0.7 = 3626 identified, and if it can be avoided results in about (3636*13600=$4</a:t>
            </a:r>
            <a:r>
              <a:rPr lang="en" sz="1000">
                <a:solidFill>
                  <a:schemeClr val="accent1"/>
                </a:solidFill>
                <a:latin typeface="Lato"/>
                <a:ea typeface="Lato"/>
                <a:cs typeface="Lato"/>
                <a:sym typeface="Lato"/>
              </a:rPr>
              <a:t>9,</a:t>
            </a:r>
            <a:r>
              <a:rPr lang="en" sz="1000">
                <a:solidFill>
                  <a:schemeClr val="accent1"/>
                </a:solidFill>
                <a:latin typeface="Lato"/>
                <a:ea typeface="Lato"/>
                <a:cs typeface="Lato"/>
                <a:sym typeface="Lato"/>
              </a:rPr>
              <a:t>449,600) Even if half of these admits are avoided it results in significant cost savings.</a:t>
            </a:r>
            <a:endParaRPr sz="1000">
              <a:solidFill>
                <a:schemeClr val="accent1"/>
              </a:solidFill>
              <a:latin typeface="Lato"/>
              <a:ea typeface="Lato"/>
              <a:cs typeface="Lato"/>
              <a:sym typeface="Lato"/>
            </a:endParaRPr>
          </a:p>
          <a:p>
            <a:pPr indent="0" lvl="0" marL="0" rtl="0">
              <a:lnSpc>
                <a:spcPct val="100000"/>
              </a:lnSpc>
              <a:spcBef>
                <a:spcPts val="1600"/>
              </a:spcBef>
              <a:spcAft>
                <a:spcPts val="0"/>
              </a:spcAft>
              <a:buNone/>
            </a:pPr>
            <a:r>
              <a:rPr lang="en" sz="1000">
                <a:solidFill>
                  <a:schemeClr val="accent1"/>
                </a:solidFill>
                <a:latin typeface="Lato"/>
                <a:ea typeface="Lato"/>
                <a:cs typeface="Lato"/>
                <a:sym typeface="Lato"/>
              </a:rPr>
              <a:t>Even if 50% are readmissions that are avoided: </a:t>
            </a:r>
            <a:endParaRPr sz="1000">
              <a:solidFill>
                <a:schemeClr val="accent1"/>
              </a:solidFill>
              <a:latin typeface="Lato"/>
              <a:ea typeface="Lato"/>
              <a:cs typeface="Lato"/>
              <a:sym typeface="Lato"/>
            </a:endParaRPr>
          </a:p>
          <a:p>
            <a:pPr indent="0" lvl="0" marL="0" rtl="0">
              <a:lnSpc>
                <a:spcPct val="100000"/>
              </a:lnSpc>
              <a:spcBef>
                <a:spcPts val="1600"/>
              </a:spcBef>
              <a:spcAft>
                <a:spcPts val="0"/>
              </a:spcAft>
              <a:buNone/>
            </a:pPr>
            <a:r>
              <a:rPr lang="en" sz="1000">
                <a:solidFill>
                  <a:schemeClr val="accent1"/>
                </a:solidFill>
                <a:latin typeface="Lato"/>
                <a:ea typeface="Lato"/>
                <a:cs typeface="Lato"/>
                <a:sym typeface="Lato"/>
              </a:rPr>
              <a:t>Positive Predictive value: 20.5% Negative Predictive value: 90.3%</a:t>
            </a:r>
            <a:endParaRPr sz="1000">
              <a:solidFill>
                <a:schemeClr val="accent1"/>
              </a:solidFill>
              <a:latin typeface="Lato"/>
              <a:ea typeface="Lato"/>
              <a:cs typeface="Lato"/>
              <a:sym typeface="Lato"/>
            </a:endParaRPr>
          </a:p>
          <a:p>
            <a:pPr indent="0" lvl="0" marL="0" rtl="0">
              <a:lnSpc>
                <a:spcPct val="100000"/>
              </a:lnSpc>
              <a:spcBef>
                <a:spcPts val="1600"/>
              </a:spcBef>
              <a:spcAft>
                <a:spcPts val="0"/>
              </a:spcAft>
              <a:buNone/>
            </a:pPr>
            <a:r>
              <a:rPr lang="en" sz="1000">
                <a:solidFill>
                  <a:schemeClr val="accent1"/>
                </a:solidFill>
                <a:latin typeface="Lato"/>
                <a:ea typeface="Lato"/>
                <a:cs typeface="Lato"/>
                <a:sym typeface="Lato"/>
              </a:rPr>
              <a:t>The LACE score as a single predictor is moderately discriminatory of 30 day readmissions.</a:t>
            </a:r>
            <a:endParaRPr sz="1000">
              <a:solidFill>
                <a:schemeClr val="accent1"/>
              </a:solidFill>
              <a:latin typeface="Lato"/>
              <a:ea typeface="Lato"/>
              <a:cs typeface="Lato"/>
              <a:sym typeface="Lato"/>
            </a:endParaRPr>
          </a:p>
          <a:p>
            <a:pPr indent="0" lvl="0" marL="0" rtl="0">
              <a:lnSpc>
                <a:spcPct val="100000"/>
              </a:lnSpc>
              <a:spcBef>
                <a:spcPts val="1600"/>
              </a:spcBef>
              <a:spcAft>
                <a:spcPts val="0"/>
              </a:spcAft>
              <a:buNone/>
            </a:pPr>
            <a:r>
              <a:rPr lang="en" sz="1000">
                <a:solidFill>
                  <a:schemeClr val="accent1"/>
                </a:solidFill>
                <a:latin typeface="Lato"/>
                <a:ea typeface="Lato"/>
                <a:cs typeface="Lato"/>
                <a:sym typeface="Lato"/>
              </a:rPr>
              <a:t>By identifying 70% of possible readmissions, there is a better chance of reducing the number of readmissions and increasing the costs saved from the reduced readmissions and reduced penalties.</a:t>
            </a:r>
            <a:endParaRPr sz="1000">
              <a:solidFill>
                <a:schemeClr val="accent1"/>
              </a:solidFill>
              <a:latin typeface="Lato"/>
              <a:ea typeface="Lato"/>
              <a:cs typeface="Lato"/>
              <a:sym typeface="Lato"/>
            </a:endParaRPr>
          </a:p>
          <a:p>
            <a:pPr indent="-292100" lvl="0" marL="457200" rtl="0">
              <a:lnSpc>
                <a:spcPct val="100000"/>
              </a:lnSpc>
              <a:spcBef>
                <a:spcPts val="1600"/>
              </a:spcBef>
              <a:spcAft>
                <a:spcPts val="0"/>
              </a:spcAft>
              <a:buClr>
                <a:schemeClr val="accent1"/>
              </a:buClr>
              <a:buSzPts val="1000"/>
              <a:buFont typeface="Lato"/>
              <a:buChar char="-"/>
            </a:pPr>
            <a:r>
              <a:rPr lang="en" sz="1000">
                <a:solidFill>
                  <a:schemeClr val="accent1"/>
                </a:solidFill>
                <a:latin typeface="Lato"/>
                <a:ea typeface="Lato"/>
                <a:cs typeface="Lato"/>
                <a:sym typeface="Lato"/>
              </a:rPr>
              <a:t>34532 patient data points used</a:t>
            </a:r>
            <a:endParaRPr sz="1000">
              <a:solidFill>
                <a:schemeClr val="accent1"/>
              </a:solidFill>
              <a:latin typeface="Lato"/>
              <a:ea typeface="Lato"/>
              <a:cs typeface="Lato"/>
              <a:sym typeface="Lato"/>
            </a:endParaRPr>
          </a:p>
          <a:p>
            <a:pPr indent="-292100" lvl="0" marL="457200" rtl="0">
              <a:lnSpc>
                <a:spcPct val="100000"/>
              </a:lnSpc>
              <a:spcBef>
                <a:spcPts val="0"/>
              </a:spcBef>
              <a:spcAft>
                <a:spcPts val="0"/>
              </a:spcAft>
              <a:buClr>
                <a:schemeClr val="accent1"/>
              </a:buClr>
              <a:buSzPts val="1000"/>
              <a:buFont typeface="Lato"/>
              <a:buChar char="-"/>
            </a:pPr>
            <a:r>
              <a:rPr lang="en" sz="1000">
                <a:solidFill>
                  <a:schemeClr val="accent1"/>
                </a:solidFill>
                <a:latin typeface="Lato"/>
                <a:ea typeface="Lato"/>
                <a:cs typeface="Lato"/>
                <a:sym typeface="Lato"/>
              </a:rPr>
              <a:t>Model trained on 80% data and tested on 20% data</a:t>
            </a:r>
            <a:endParaRPr sz="1000">
              <a:solidFill>
                <a:schemeClr val="accent1"/>
              </a:solidFill>
              <a:latin typeface="Lato"/>
              <a:ea typeface="Lato"/>
              <a:cs typeface="Lato"/>
              <a:sym typeface="Lato"/>
            </a:endParaRPr>
          </a:p>
          <a:p>
            <a:pPr indent="-292100" lvl="0" marL="457200" rtl="0">
              <a:lnSpc>
                <a:spcPct val="100000"/>
              </a:lnSpc>
              <a:spcBef>
                <a:spcPts val="0"/>
              </a:spcBef>
              <a:spcAft>
                <a:spcPts val="0"/>
              </a:spcAft>
              <a:buClr>
                <a:schemeClr val="accent1"/>
              </a:buClr>
              <a:buSzPts val="1000"/>
              <a:buFont typeface="Lato"/>
              <a:buChar char="-"/>
            </a:pPr>
            <a:r>
              <a:rPr lang="en" sz="1000">
                <a:solidFill>
                  <a:schemeClr val="accent1"/>
                </a:solidFill>
                <a:latin typeface="Lato"/>
                <a:ea typeface="Lato"/>
                <a:cs typeface="Lato"/>
                <a:sym typeface="Lato"/>
              </a:rPr>
              <a:t>Validation of the LACE score will be performed following implementation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40a1ad8f27_3_3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40a1ad8f27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Communication strategy: department / staff meetings, journal clubs, roadshows</a:t>
            </a:r>
            <a:endParaRPr/>
          </a:p>
          <a:p>
            <a:pPr indent="0" lvl="0" marL="0" rtl="0">
              <a:spcBef>
                <a:spcPts val="0"/>
              </a:spcBef>
              <a:spcAft>
                <a:spcPts val="0"/>
              </a:spcAft>
              <a:buNone/>
            </a:pPr>
            <a:r>
              <a:rPr lang="en"/>
              <a:t>Hospitalists / palliative</a:t>
            </a:r>
            <a:endParaRPr/>
          </a:p>
          <a:p>
            <a:pPr indent="0" lvl="0" marL="0" rtl="0">
              <a:spcBef>
                <a:spcPts val="0"/>
              </a:spcBef>
              <a:spcAft>
                <a:spcPts val="0"/>
              </a:spcAft>
              <a:buNone/>
            </a:pPr>
            <a:r>
              <a:rPr lang="en"/>
              <a:t>Transition care nurses / pharmacists</a:t>
            </a:r>
            <a:endParaRPr/>
          </a:p>
          <a:p>
            <a:pPr indent="0" lvl="0" marL="0" rtl="0">
              <a:spcBef>
                <a:spcPts val="0"/>
              </a:spcBef>
              <a:spcAft>
                <a:spcPts val="0"/>
              </a:spcAft>
              <a:buNone/>
            </a:pPr>
            <a:r>
              <a:rPr lang="en"/>
              <a:t>Care coordinators</a:t>
            </a:r>
            <a:endParaRPr/>
          </a:p>
          <a:p>
            <a:pPr indent="0" lvl="0" marL="0" rtl="0">
              <a:spcBef>
                <a:spcPts val="0"/>
              </a:spcBef>
              <a:spcAft>
                <a:spcPts val="0"/>
              </a:spcAft>
              <a:buNone/>
            </a:pPr>
            <a:r>
              <a:t/>
            </a:r>
            <a:endParaRPr/>
          </a:p>
          <a:p>
            <a:pPr indent="0" lvl="0" marL="0" rtl="0">
              <a:spcBef>
                <a:spcPts val="0"/>
              </a:spcBef>
              <a:spcAft>
                <a:spcPts val="0"/>
              </a:spcAft>
              <a:buNone/>
            </a:pPr>
            <a:r>
              <a:rPr lang="en"/>
              <a:t>Integrate into existing workflow</a:t>
            </a:r>
            <a:endParaRPr/>
          </a:p>
          <a:p>
            <a:pPr indent="0" lvl="0" marL="0" rtl="0">
              <a:spcBef>
                <a:spcPts val="0"/>
              </a:spcBef>
              <a:spcAft>
                <a:spcPts val="0"/>
              </a:spcAft>
              <a:buNone/>
            </a:pPr>
            <a:r>
              <a:rPr lang="en"/>
              <a:t>Easy access in reports and lists</a:t>
            </a:r>
            <a:endParaRPr/>
          </a:p>
          <a:p>
            <a:pPr indent="0" lvl="0" marL="0">
              <a:spcBef>
                <a:spcPts val="0"/>
              </a:spcBef>
              <a:spcAft>
                <a:spcPts val="0"/>
              </a:spcAft>
              <a:buNone/>
            </a:pPr>
            <a:r>
              <a:rPr lang="en"/>
              <a:t>Clear guidance to next steps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413cac51f6_2_2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413cac51f6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Design custom print group</a:t>
            </a:r>
            <a:endParaRPr/>
          </a:p>
          <a:p>
            <a:pPr indent="0" lvl="0" marL="0" rtl="0">
              <a:spcBef>
                <a:spcPts val="0"/>
              </a:spcBef>
              <a:spcAft>
                <a:spcPts val="0"/>
              </a:spcAft>
              <a:buNone/>
            </a:pPr>
            <a:r>
              <a:rPr lang="en"/>
              <a:t>Add LACE Score column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40a1ad8f27_1_74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40a1ad8f27_1_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413cac51f6_0_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413cac51f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40a1ad8f27_3_4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40a1ad8f27_3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Reducing Readmission as corporate quality agenda</a:t>
            </a:r>
            <a:endParaRPr/>
          </a:p>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40a1ad8f27_1_54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40a1ad8f27_1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40a1ad8f27_1_20: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40a1ad8f27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40a1ad8f27_1_71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40a1ad8f27_1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5169/(29363+</a:t>
            </a:r>
            <a:r>
              <a:rPr lang="en"/>
              <a:t>5169)</a:t>
            </a:r>
            <a:endParaRPr/>
          </a:p>
          <a:p>
            <a:pPr indent="0" lvl="0" marL="0" rtl="0">
              <a:spcBef>
                <a:spcPts val="0"/>
              </a:spcBef>
              <a:spcAft>
                <a:spcPts val="0"/>
              </a:spcAft>
              <a:buNone/>
            </a:pPr>
            <a:r>
              <a:rPr lang="en"/>
              <a:t>Readmit30 = 1 / (readmit30 = 1 + readmit30 = 0)</a:t>
            </a:r>
            <a:endParaRPr/>
          </a:p>
          <a:p>
            <a:pPr indent="0" lvl="0" marL="0" rtl="0">
              <a:spcBef>
                <a:spcPts val="0"/>
              </a:spcBef>
              <a:spcAft>
                <a:spcPts val="0"/>
              </a:spcAft>
              <a:buNone/>
            </a:pPr>
            <a:r>
              <a:t/>
            </a:r>
            <a:endParaRPr/>
          </a:p>
          <a:p>
            <a:pPr indent="0" lvl="0" marL="0" rtl="0">
              <a:spcBef>
                <a:spcPts val="0"/>
              </a:spcBef>
              <a:spcAft>
                <a:spcPts val="0"/>
              </a:spcAft>
              <a:buNone/>
            </a:pPr>
            <a:r>
              <a:rPr lang="en"/>
              <a:t>Oregon Hospital Transformation Performance Program (HTPP)</a:t>
            </a:r>
            <a:endParaRPr/>
          </a:p>
          <a:p>
            <a:pPr indent="0" lvl="0" marL="0" rtl="0">
              <a:spcBef>
                <a:spcPts val="0"/>
              </a:spcBef>
              <a:spcAft>
                <a:spcPts val="0"/>
              </a:spcAft>
              <a:buNone/>
            </a:pPr>
            <a:r>
              <a:t/>
            </a:r>
            <a:endParaRPr/>
          </a:p>
          <a:p>
            <a:pPr indent="0" lvl="0" marL="0" rtl="0">
              <a:spcBef>
                <a:spcPts val="0"/>
              </a:spcBef>
              <a:spcAft>
                <a:spcPts val="0"/>
              </a:spcAft>
              <a:buNone/>
            </a:pPr>
            <a:r>
              <a:rPr lang="en"/>
              <a:t>“An admission to an acute care hospital within 30 days of discharge from an acute care hospital.”</a:t>
            </a:r>
            <a:endParaRPr/>
          </a:p>
          <a:p>
            <a:pPr indent="0" lvl="0" marL="0" rtl="0">
              <a:spcBef>
                <a:spcPts val="0"/>
              </a:spcBef>
              <a:spcAft>
                <a:spcPts val="0"/>
              </a:spcAft>
              <a:buNone/>
            </a:pPr>
            <a:r>
              <a:t/>
            </a:r>
            <a:endParaRPr/>
          </a:p>
          <a:p>
            <a:pPr indent="0" lvl="0" marL="0" rtl="0">
              <a:spcBef>
                <a:spcPts val="0"/>
              </a:spcBef>
              <a:spcAft>
                <a:spcPts val="0"/>
              </a:spcAft>
              <a:buNone/>
            </a:pPr>
            <a:r>
              <a:rPr lang="en"/>
              <a:t>Horwitz L, Partovian C, Lin Z, Herrin J, Grady J, Conover M, Montague J, Dillaway C, Bartczak K, Ross J, Bernheim S. Hospital-wide all-cause unplanned readmission measure: final technical report. Centers for Medicare and Medicaid Services. 2012 Jul.</a:t>
            </a:r>
            <a:endParaRPr/>
          </a:p>
          <a:p>
            <a:pPr indent="0" lvl="0" marL="0" rtl="0">
              <a:spcBef>
                <a:spcPts val="0"/>
              </a:spcBef>
              <a:spcAft>
                <a:spcPts val="0"/>
              </a:spcAft>
              <a:buNone/>
            </a:pPr>
            <a:r>
              <a:t/>
            </a:r>
            <a:endParaRPr/>
          </a:p>
          <a:p>
            <a:pPr indent="0" lvl="0" marL="0" rt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40a1ad8f27_1_72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40a1ad8f27_1_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Median LOS = 4 days</a:t>
            </a:r>
            <a:endParaRPr/>
          </a:p>
          <a:p>
            <a:pPr indent="0" lvl="0" marL="0">
              <a:spcBef>
                <a:spcPts val="0"/>
              </a:spcBef>
              <a:spcAft>
                <a:spcPts val="0"/>
              </a:spcAft>
              <a:buNone/>
            </a:pPr>
            <a:r>
              <a:rPr lang="en"/>
              <a:t>$3,400 x 4 days = $13,600</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413cac51f6_0_1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413cac51f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40a1ad8f27_1_26: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40a1ad8f27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a:spcBef>
                <a:spcPts val="0"/>
              </a:spcBef>
              <a:spcAft>
                <a:spcPts val="0"/>
              </a:spcAft>
              <a:buSzPts val="1100"/>
              <a:buAutoNum type="arabicPeriod"/>
            </a:pPr>
            <a:r>
              <a:rPr lang="en"/>
              <a:t>acute myocardial infarction (AMI)</a:t>
            </a:r>
            <a:endParaRPr/>
          </a:p>
          <a:p>
            <a:pPr indent="-298450" lvl="0" marL="457200">
              <a:spcBef>
                <a:spcPts val="0"/>
              </a:spcBef>
              <a:spcAft>
                <a:spcPts val="0"/>
              </a:spcAft>
              <a:buSzPts val="1100"/>
              <a:buAutoNum type="arabicPeriod"/>
            </a:pPr>
            <a:r>
              <a:rPr lang="en"/>
              <a:t>heart failure (HF)</a:t>
            </a:r>
            <a:endParaRPr/>
          </a:p>
          <a:p>
            <a:pPr indent="-298450" lvl="0" marL="457200">
              <a:spcBef>
                <a:spcPts val="0"/>
              </a:spcBef>
              <a:spcAft>
                <a:spcPts val="0"/>
              </a:spcAft>
              <a:buSzPts val="1100"/>
              <a:buAutoNum type="arabicPeriod"/>
            </a:pPr>
            <a:r>
              <a:rPr lang="en"/>
              <a:t>p</a:t>
            </a:r>
            <a:r>
              <a:rPr lang="en"/>
              <a:t>neumonia</a:t>
            </a:r>
            <a:endParaRPr/>
          </a:p>
          <a:p>
            <a:pPr indent="-298450" lvl="0" marL="457200">
              <a:spcBef>
                <a:spcPts val="0"/>
              </a:spcBef>
              <a:spcAft>
                <a:spcPts val="0"/>
              </a:spcAft>
              <a:buClr>
                <a:srgbClr val="0000FF"/>
              </a:buClr>
              <a:buSzPts val="1100"/>
              <a:buAutoNum type="arabicPeriod"/>
            </a:pPr>
            <a:r>
              <a:rPr lang="en">
                <a:solidFill>
                  <a:srgbClr val="0000FF"/>
                </a:solidFill>
              </a:rPr>
              <a:t>chronic obstructive pulmonary disease (COPD)</a:t>
            </a:r>
            <a:endParaRPr>
              <a:solidFill>
                <a:srgbClr val="0000FF"/>
              </a:solidFill>
            </a:endParaRPr>
          </a:p>
          <a:p>
            <a:pPr indent="-298450" lvl="0" marL="457200" rtl="0">
              <a:spcBef>
                <a:spcPts val="0"/>
              </a:spcBef>
              <a:spcAft>
                <a:spcPts val="0"/>
              </a:spcAft>
              <a:buClr>
                <a:srgbClr val="0000FF"/>
              </a:buClr>
              <a:buSzPts val="1100"/>
              <a:buAutoNum type="arabicPeriod"/>
            </a:pPr>
            <a:r>
              <a:rPr lang="en">
                <a:solidFill>
                  <a:srgbClr val="0000FF"/>
                </a:solidFill>
              </a:rPr>
              <a:t>elective primary total hip and/or total knee arthroplasty (THA/TKA)</a:t>
            </a:r>
            <a:endParaRPr>
              <a:solidFill>
                <a:srgbClr val="0000FF"/>
              </a:solidFill>
            </a:endParaRPr>
          </a:p>
          <a:p>
            <a:pPr indent="-298450" lvl="0" marL="457200">
              <a:spcBef>
                <a:spcPts val="0"/>
              </a:spcBef>
              <a:spcAft>
                <a:spcPts val="0"/>
              </a:spcAft>
              <a:buClr>
                <a:srgbClr val="980000"/>
              </a:buClr>
              <a:buSzPts val="1100"/>
              <a:buAutoNum type="arabicPeriod"/>
            </a:pPr>
            <a:r>
              <a:rPr lang="en">
                <a:solidFill>
                  <a:srgbClr val="980000"/>
                </a:solidFill>
              </a:rPr>
              <a:t>coronary artery bypass graft (CABG) surgeries</a:t>
            </a:r>
            <a:endParaRPr>
              <a:solidFill>
                <a:srgbClr val="980000"/>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40a1ad8f27_3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40a1ad8f27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600"/>
              </a:spcBef>
              <a:spcAft>
                <a:spcPts val="0"/>
              </a:spcAft>
              <a:buNone/>
            </a:pPr>
            <a:r>
              <a:rPr lang="en"/>
              <a:t>We propose the use of a LACE score to predict readmission risk among patients.</a:t>
            </a:r>
            <a:endParaRPr/>
          </a:p>
          <a:p>
            <a:pPr indent="0" lvl="0" marL="0" rtl="0">
              <a:lnSpc>
                <a:spcPct val="115000"/>
              </a:lnSpc>
              <a:spcBef>
                <a:spcPts val="600"/>
              </a:spcBef>
              <a:spcAft>
                <a:spcPts val="0"/>
              </a:spcAft>
              <a:buNone/>
            </a:pPr>
            <a:r>
              <a:rPr lang="en"/>
              <a:t>This score can be used potentially to stratify patients by their risk for readmission, enabling care coordinators, nurses and physicians to appropriately channel effort and resources to better manage the transition of care for patients. Reduced readmissions could lead to improved quality of cae and patient satisfaction.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40a1ad8f27_3_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40a1ad8f27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 four components of the LACE score are the Length of Stay (for how many days the patient was admitted), the Acuity which depends on whether the in patient admit was through the ER or not, the presence of co-morbidities (for this model it specifically meant the presence or absence of CHF and CVD), and the number of ER visits the patient has had in the past 6 months from the date of admission to the hospital. The sum of these four components is the LACE score, which could range from 0 to 19.</a:t>
            </a:r>
            <a:endParaRPr/>
          </a:p>
          <a:p>
            <a:pPr indent="0" lvl="0" marL="0" rtl="0">
              <a:spcBef>
                <a:spcPts val="0"/>
              </a:spcBef>
              <a:spcAft>
                <a:spcPts val="0"/>
              </a:spcAft>
              <a:buNone/>
            </a:pPr>
            <a:r>
              <a:rPr lang="en"/>
              <a:t>The data for the calculating the LACE score and modeling  is abstracted from the EHR (Patient encounter data, ICD codes for diagnosis) of 34532 patients.</a:t>
            </a:r>
            <a:endParaRPr/>
          </a:p>
          <a:p>
            <a:pPr indent="0" lvl="0" marL="0">
              <a:spcBef>
                <a:spcPts val="0"/>
              </a:spcBef>
              <a:spcAft>
                <a:spcPts val="0"/>
              </a:spcAft>
              <a:buNone/>
            </a:pPr>
            <a:r>
              <a:rPr lang="en"/>
              <a:t>The use of the LACE score model has been tested and validated by a group in Canada and has been implemented successfully at other locations within the hospital network.</a:t>
            </a:r>
            <a:endParaRPr/>
          </a:p>
          <a:p>
            <a:pPr indent="0" lvl="0" marL="0">
              <a:spcBef>
                <a:spcPts val="0"/>
              </a:spcBef>
              <a:spcAft>
                <a:spcPts val="0"/>
              </a:spcAft>
              <a:buNone/>
            </a:pPr>
            <a:r>
              <a:t/>
            </a:r>
            <a:endParaRPr/>
          </a:p>
          <a:p>
            <a:pPr indent="0" lvl="0" marL="0">
              <a:spcBef>
                <a:spcPts val="0"/>
              </a:spcBef>
              <a:spcAft>
                <a:spcPts val="0"/>
              </a:spcAft>
              <a:buNone/>
            </a:pPr>
            <a:r>
              <a:rPr lang="en"/>
              <a:t>And when the LACE score is used in a logistic regression model to predict the readmission, it turns out to be statistically significant. </a:t>
            </a:r>
            <a:endParaRPr/>
          </a:p>
          <a:p>
            <a:pPr indent="0" lvl="0" marL="0">
              <a:spcBef>
                <a:spcPts val="0"/>
              </a:spcBef>
              <a:spcAft>
                <a:spcPts val="0"/>
              </a:spcAft>
              <a:buNone/>
            </a:pPr>
            <a:r>
              <a:t/>
            </a:r>
            <a:endParaRPr/>
          </a:p>
          <a:p>
            <a:pPr indent="0" lvl="0" marL="0">
              <a:spcBef>
                <a:spcPts val="0"/>
              </a:spcBef>
              <a:spcAft>
                <a:spcPts val="0"/>
              </a:spcAft>
              <a:buNone/>
            </a:pPr>
            <a:r>
              <a:rPr lang="en"/>
              <a:t>A one unit increase in LACE score leads to about a 21% increase in odds of being readmitted.</a:t>
            </a:r>
            <a:endParaRPr/>
          </a:p>
          <a:p>
            <a:pPr indent="0" lvl="0" marL="0">
              <a:spcBef>
                <a:spcPts val="0"/>
              </a:spcBef>
              <a:spcAft>
                <a:spcPts val="0"/>
              </a:spcAft>
              <a:buNone/>
            </a:pPr>
            <a:r>
              <a:t/>
            </a:r>
            <a:endParaRPr/>
          </a:p>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40a1ad8f27_1_73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40a1ad8f27_1_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This plot shows the distribution of the data used to build the LACE score model.</a:t>
            </a:r>
            <a:endParaRPr/>
          </a:p>
          <a:p>
            <a:pPr indent="0" lvl="0" marL="0" rtl="0">
              <a:spcBef>
                <a:spcPts val="0"/>
              </a:spcBef>
              <a:spcAft>
                <a:spcPts val="0"/>
              </a:spcAft>
              <a:buNone/>
            </a:pPr>
            <a:r>
              <a:rPr lang="en"/>
              <a:t>About 15% of patients admitted in the hospital end up being readmitted within 30 days of discharge.</a:t>
            </a:r>
            <a:endParaRPr/>
          </a:p>
          <a:p>
            <a:pPr indent="0" lvl="0" marL="0" rtl="0">
              <a:spcBef>
                <a:spcPts val="0"/>
              </a:spcBef>
              <a:spcAft>
                <a:spcPts val="0"/>
              </a:spcAft>
              <a:buNone/>
            </a:pPr>
            <a:r>
              <a:rPr lang="en"/>
              <a:t>Although the distributions of LACE scores for these two populations overlap, on an average patients who get readmitted tend to have a higher LACE score.</a:t>
            </a:r>
            <a:endParaRPr/>
          </a:p>
          <a:p>
            <a:pPr indent="0" lvl="0" marL="0" rtl="0">
              <a:spcBef>
                <a:spcPts val="0"/>
              </a:spcBef>
              <a:spcAft>
                <a:spcPts val="0"/>
              </a:spcAft>
              <a:buNone/>
            </a:pPr>
            <a:r>
              <a:t/>
            </a:r>
            <a:endParaRPr/>
          </a:p>
          <a:p>
            <a:pPr indent="0" lvl="0" marL="0" rtl="0">
              <a:spcBef>
                <a:spcPts val="0"/>
              </a:spcBef>
              <a:spcAft>
                <a:spcPts val="0"/>
              </a:spcAft>
              <a:buNone/>
            </a:pPr>
            <a:r>
              <a:t/>
            </a:r>
            <a:endParaRPr/>
          </a:p>
          <a:p>
            <a:pPr indent="0" lvl="0" marL="0" rtl="0">
              <a:spcBef>
                <a:spcPts val="0"/>
              </a:spcBef>
              <a:spcAft>
                <a:spcPts val="0"/>
              </a:spcAft>
              <a:buNone/>
            </a:pPr>
            <a:r>
              <a:rPr lang="en"/>
              <a:t>myplot2 &lt;- ggplot(data = laceTable, mapping = aes(x=laceScore, fill=readmit30)) + geom_bar(color = "black") + xlab("LACE Score") + ylab("Frequency") + ggtitle("Distribution of LACE Scores")</a:t>
            </a:r>
            <a:endParaRPr/>
          </a:p>
          <a:p>
            <a:pPr indent="0" lvl="0" marL="0" rtl="0">
              <a:spcBef>
                <a:spcPts val="0"/>
              </a:spcBef>
              <a:spcAft>
                <a:spcPts val="0"/>
              </a:spcAft>
              <a:buNone/>
            </a:pPr>
            <a:r>
              <a:t/>
            </a:r>
            <a:endParaRPr/>
          </a:p>
          <a:p>
            <a:pPr indent="0" lvl="0" marL="0" rtl="0">
              <a:spcBef>
                <a:spcPts val="0"/>
              </a:spcBef>
              <a:spcAft>
                <a:spcPts val="0"/>
              </a:spcAft>
              <a:buNone/>
            </a:pPr>
            <a:r>
              <a:rPr lang="en"/>
              <a:t># </a:t>
            </a:r>
            <a:r>
              <a:rPr lang="en"/>
              <a:t>https://felixfan.github.io/ggplot2-remove-grid-background-margin/</a:t>
            </a:r>
            <a:endParaRPr/>
          </a:p>
          <a:p>
            <a:pPr indent="0" lvl="0" marL="0" rtl="0">
              <a:spcBef>
                <a:spcPts val="0"/>
              </a:spcBef>
              <a:spcAft>
                <a:spcPts val="0"/>
              </a:spcAft>
              <a:buNone/>
            </a:pPr>
            <a:r>
              <a:t/>
            </a:r>
            <a:endParaRPr/>
          </a:p>
          <a:p>
            <a:pPr indent="0" lvl="0" marL="0">
              <a:spcBef>
                <a:spcPts val="0"/>
              </a:spcBef>
              <a:spcAft>
                <a:spcPts val="0"/>
              </a:spcAft>
              <a:buNone/>
            </a:pPr>
            <a:r>
              <a:rPr lang="en"/>
              <a:t>myplot2 + theme_bw() + theme(panel.border = element_blank(), panel.grid.major = element_blank(), panel.grid.minor = element_blank(), axis.line = element_line(colour = "black"))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54" name="Shape 54"/>
        <p:cNvGrpSpPr/>
        <p:nvPr/>
      </p:nvGrpSpPr>
      <p:grpSpPr>
        <a:xfrm>
          <a:off x="0" y="0"/>
          <a:ext cx="0" cy="0"/>
          <a:chOff x="0" y="0"/>
          <a:chExt cx="0" cy="0"/>
        </a:xfrm>
      </p:grpSpPr>
      <p:pic>
        <p:nvPicPr>
          <p:cNvPr descr="shutterstock_429987889_edited.jpg" id="55" name="Google Shape;55;p14"/>
          <p:cNvPicPr preferRelativeResize="0"/>
          <p:nvPr/>
        </p:nvPicPr>
        <p:blipFill rotWithShape="1">
          <a:blip r:embed="rId2">
            <a:alphaModFix/>
          </a:blip>
          <a:srcRect b="23591" l="0" r="0" t="21799"/>
          <a:stretch/>
        </p:blipFill>
        <p:spPr>
          <a:xfrm>
            <a:off x="0" y="650433"/>
            <a:ext cx="9144000" cy="6207571"/>
          </a:xfrm>
          <a:prstGeom prst="rect">
            <a:avLst/>
          </a:prstGeom>
          <a:noFill/>
          <a:ln>
            <a:noFill/>
          </a:ln>
        </p:spPr>
      </p:pic>
      <p:sp>
        <p:nvSpPr>
          <p:cNvPr id="56" name="Google Shape;56;p14"/>
          <p:cNvSpPr/>
          <p:nvPr/>
        </p:nvSpPr>
        <p:spPr>
          <a:xfrm>
            <a:off x="0" y="0"/>
            <a:ext cx="9144000" cy="6504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57" name="Google Shape;57;p14"/>
          <p:cNvGrpSpPr/>
          <p:nvPr/>
        </p:nvGrpSpPr>
        <p:grpSpPr>
          <a:xfrm>
            <a:off x="830392" y="1588427"/>
            <a:ext cx="745763" cy="61102"/>
            <a:chOff x="4580561" y="2589004"/>
            <a:chExt cx="1064464" cy="25200"/>
          </a:xfrm>
        </p:grpSpPr>
        <p:sp>
          <p:nvSpPr>
            <p:cNvPr id="58" name="Google Shape;58;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Google Shape;59;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0" name="Google Shape;60;p14"/>
          <p:cNvSpPr txBox="1"/>
          <p:nvPr>
            <p:ph type="ctrTitle"/>
          </p:nvPr>
        </p:nvSpPr>
        <p:spPr>
          <a:xfrm>
            <a:off x="729450" y="1763267"/>
            <a:ext cx="7688100" cy="2219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61" name="Google Shape;61;p14"/>
          <p:cNvSpPr txBox="1"/>
          <p:nvPr>
            <p:ph idx="1" type="subTitle"/>
          </p:nvPr>
        </p:nvSpPr>
        <p:spPr>
          <a:xfrm>
            <a:off x="729627" y="4230533"/>
            <a:ext cx="7688100" cy="7215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2" name="Google Shape;62;p14"/>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63" name="Google Shape;63;p14"/>
          <p:cNvSpPr txBox="1"/>
          <p:nvPr/>
        </p:nvSpPr>
        <p:spPr>
          <a:xfrm>
            <a:off x="226550" y="104667"/>
            <a:ext cx="998100" cy="4293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600">
                <a:latin typeface="Raleway"/>
                <a:ea typeface="Raleway"/>
                <a:cs typeface="Raleway"/>
                <a:sym typeface="Raleway"/>
              </a:rPr>
              <a:t>Confidential</a:t>
            </a:r>
            <a:endParaRPr b="1" sz="600">
              <a:latin typeface="Raleway"/>
              <a:ea typeface="Raleway"/>
              <a:cs typeface="Raleway"/>
              <a:sym typeface="Raleway"/>
            </a:endParaRPr>
          </a:p>
        </p:txBody>
      </p:sp>
      <p:sp>
        <p:nvSpPr>
          <p:cNvPr id="64" name="Google Shape;64;p14"/>
          <p:cNvSpPr txBox="1"/>
          <p:nvPr/>
        </p:nvSpPr>
        <p:spPr>
          <a:xfrm>
            <a:off x="1296767" y="104667"/>
            <a:ext cx="2100600" cy="4293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600">
                <a:latin typeface="Raleway"/>
                <a:ea typeface="Raleway"/>
                <a:cs typeface="Raleway"/>
                <a:sym typeface="Raleway"/>
              </a:rPr>
              <a:t>Customized for </a:t>
            </a:r>
            <a:r>
              <a:rPr b="1" lang="en" sz="600">
                <a:latin typeface="Raleway"/>
                <a:ea typeface="Raleway"/>
                <a:cs typeface="Raleway"/>
                <a:sym typeface="Raleway"/>
              </a:rPr>
              <a:t>Lorem Ipsum LLC</a:t>
            </a:r>
            <a:endParaRPr sz="600">
              <a:latin typeface="Raleway"/>
              <a:ea typeface="Raleway"/>
              <a:cs typeface="Raleway"/>
              <a:sym typeface="Raleway"/>
            </a:endParaRPr>
          </a:p>
        </p:txBody>
      </p:sp>
      <p:sp>
        <p:nvSpPr>
          <p:cNvPr id="65" name="Google Shape;65;p14"/>
          <p:cNvSpPr txBox="1"/>
          <p:nvPr/>
        </p:nvSpPr>
        <p:spPr>
          <a:xfrm>
            <a:off x="8213935" y="104667"/>
            <a:ext cx="705900" cy="429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66" name="Shape 66"/>
        <p:cNvGrpSpPr/>
        <p:nvPr/>
      </p:nvGrpSpPr>
      <p:grpSpPr>
        <a:xfrm>
          <a:off x="0" y="0"/>
          <a:ext cx="0" cy="0"/>
          <a:chOff x="0" y="0"/>
          <a:chExt cx="0" cy="0"/>
        </a:xfrm>
      </p:grpSpPr>
      <p:pic>
        <p:nvPicPr>
          <p:cNvPr descr="shutterstock_429987889_edited.jpg" id="67" name="Google Shape;67;p15"/>
          <p:cNvPicPr preferRelativeResize="0"/>
          <p:nvPr/>
        </p:nvPicPr>
        <p:blipFill rotWithShape="1">
          <a:blip r:embed="rId2">
            <a:alphaModFix/>
          </a:blip>
          <a:srcRect b="23591" l="0" r="0" t="21799"/>
          <a:stretch/>
        </p:blipFill>
        <p:spPr>
          <a:xfrm>
            <a:off x="0" y="650433"/>
            <a:ext cx="9144000" cy="6207571"/>
          </a:xfrm>
          <a:prstGeom prst="rect">
            <a:avLst/>
          </a:prstGeom>
          <a:noFill/>
          <a:ln>
            <a:noFill/>
          </a:ln>
        </p:spPr>
      </p:pic>
      <p:sp>
        <p:nvSpPr>
          <p:cNvPr id="68" name="Google Shape;68;p15"/>
          <p:cNvSpPr/>
          <p:nvPr/>
        </p:nvSpPr>
        <p:spPr>
          <a:xfrm>
            <a:off x="0" y="0"/>
            <a:ext cx="9144000" cy="6504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69" name="Google Shape;69;p15"/>
          <p:cNvGrpSpPr/>
          <p:nvPr/>
        </p:nvGrpSpPr>
        <p:grpSpPr>
          <a:xfrm>
            <a:off x="830392" y="1588427"/>
            <a:ext cx="745763" cy="61102"/>
            <a:chOff x="4580561" y="2589004"/>
            <a:chExt cx="1064464" cy="25200"/>
          </a:xfrm>
        </p:grpSpPr>
        <p:sp>
          <p:nvSpPr>
            <p:cNvPr id="70" name="Google Shape;70;p1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 name="Google Shape;71;p1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2" name="Google Shape;72;p15"/>
          <p:cNvSpPr txBox="1"/>
          <p:nvPr>
            <p:ph type="ctrTitle"/>
          </p:nvPr>
        </p:nvSpPr>
        <p:spPr>
          <a:xfrm>
            <a:off x="729450" y="1763267"/>
            <a:ext cx="7688100" cy="2219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73" name="Google Shape;73;p15"/>
          <p:cNvSpPr txBox="1"/>
          <p:nvPr>
            <p:ph idx="1" type="subTitle"/>
          </p:nvPr>
        </p:nvSpPr>
        <p:spPr>
          <a:xfrm>
            <a:off x="729627" y="4230533"/>
            <a:ext cx="7688100" cy="7215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74" name="Google Shape;74;p15"/>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75" name="Google Shape;75;p15">
            <a:hlinkClick/>
          </p:cNvPr>
          <p:cNvSpPr/>
          <p:nvPr/>
        </p:nvSpPr>
        <p:spPr>
          <a:xfrm>
            <a:off x="8280450" y="0"/>
            <a:ext cx="863400" cy="6057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76" name="Google Shape;76;p15">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7" name="Google Shape;77;p15">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8" name="Google Shape;78;p15">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79" name="Shape 79"/>
        <p:cNvGrpSpPr/>
        <p:nvPr/>
      </p:nvGrpSpPr>
      <p:grpSpPr>
        <a:xfrm>
          <a:off x="0" y="0"/>
          <a:ext cx="0" cy="0"/>
          <a:chOff x="0" y="0"/>
          <a:chExt cx="0" cy="0"/>
        </a:xfrm>
      </p:grpSpPr>
      <p:grpSp>
        <p:nvGrpSpPr>
          <p:cNvPr id="80" name="Google Shape;80;p16"/>
          <p:cNvGrpSpPr/>
          <p:nvPr/>
        </p:nvGrpSpPr>
        <p:grpSpPr>
          <a:xfrm>
            <a:off x="830392" y="1588427"/>
            <a:ext cx="745763" cy="61102"/>
            <a:chOff x="4580561" y="2589004"/>
            <a:chExt cx="1064464" cy="25200"/>
          </a:xfrm>
        </p:grpSpPr>
        <p:sp>
          <p:nvSpPr>
            <p:cNvPr id="81" name="Google Shape;81;p1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Google Shape;82;p1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3" name="Google Shape;83;p16"/>
          <p:cNvSpPr txBox="1"/>
          <p:nvPr>
            <p:ph type="title"/>
          </p:nvPr>
        </p:nvSpPr>
        <p:spPr>
          <a:xfrm>
            <a:off x="729450" y="1763267"/>
            <a:ext cx="7688400" cy="20247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4" name="Google Shape;84;p16"/>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85" name="Google Shape;85;p16">
            <a:hlinkClick/>
          </p:cNvPr>
          <p:cNvSpPr/>
          <p:nvPr/>
        </p:nvSpPr>
        <p:spPr>
          <a:xfrm>
            <a:off x="8280450" y="0"/>
            <a:ext cx="863400" cy="605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86" name="Google Shape;86;p16">
            <a:hlinkClick/>
          </p:cNvPr>
          <p:cNvCxnSpPr/>
          <p:nvPr/>
        </p:nvCxnSpPr>
        <p:spPr>
          <a:xfrm>
            <a:off x="8598817" y="288467"/>
            <a:ext cx="216300" cy="0"/>
          </a:xfrm>
          <a:prstGeom prst="straightConnector1">
            <a:avLst/>
          </a:prstGeom>
          <a:noFill/>
          <a:ln cap="flat" cmpd="sng" w="9525">
            <a:solidFill>
              <a:schemeClr val="lt2"/>
            </a:solidFill>
            <a:prstDash val="solid"/>
            <a:round/>
            <a:headEnd len="med" w="med" type="none"/>
            <a:tailEnd len="med" w="med" type="none"/>
          </a:ln>
        </p:spPr>
      </p:cxnSp>
      <p:cxnSp>
        <p:nvCxnSpPr>
          <p:cNvPr id="87" name="Google Shape;87;p16">
            <a:hlinkClick/>
          </p:cNvPr>
          <p:cNvCxnSpPr/>
          <p:nvPr/>
        </p:nvCxnSpPr>
        <p:spPr>
          <a:xfrm>
            <a:off x="8598817" y="333517"/>
            <a:ext cx="216300" cy="0"/>
          </a:xfrm>
          <a:prstGeom prst="straightConnector1">
            <a:avLst/>
          </a:prstGeom>
          <a:noFill/>
          <a:ln cap="flat" cmpd="sng" w="9525">
            <a:solidFill>
              <a:schemeClr val="lt2"/>
            </a:solidFill>
            <a:prstDash val="solid"/>
            <a:round/>
            <a:headEnd len="med" w="med" type="none"/>
            <a:tailEnd len="med" w="med" type="none"/>
          </a:ln>
        </p:spPr>
      </p:cxnSp>
      <p:cxnSp>
        <p:nvCxnSpPr>
          <p:cNvPr id="88" name="Google Shape;88;p16">
            <a:hlinkClick/>
          </p:cNvPr>
          <p:cNvCxnSpPr/>
          <p:nvPr/>
        </p:nvCxnSpPr>
        <p:spPr>
          <a:xfrm>
            <a:off x="8598817" y="378567"/>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9" name="Shape 89"/>
        <p:cNvGrpSpPr/>
        <p:nvPr/>
      </p:nvGrpSpPr>
      <p:grpSpPr>
        <a:xfrm>
          <a:off x="0" y="0"/>
          <a:ext cx="0" cy="0"/>
          <a:chOff x="0" y="0"/>
          <a:chExt cx="0" cy="0"/>
        </a:xfrm>
      </p:grpSpPr>
      <p:sp>
        <p:nvSpPr>
          <p:cNvPr id="90" name="Google Shape;90;p17"/>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1" name="Google Shape;91;p17"/>
          <p:cNvGrpSpPr/>
          <p:nvPr/>
        </p:nvGrpSpPr>
        <p:grpSpPr>
          <a:xfrm>
            <a:off x="830392" y="1588427"/>
            <a:ext cx="745763" cy="61102"/>
            <a:chOff x="4580561" y="2589004"/>
            <a:chExt cx="1064464" cy="25200"/>
          </a:xfrm>
        </p:grpSpPr>
        <p:sp>
          <p:nvSpPr>
            <p:cNvPr id="92" name="Google Shape;92;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Google Shape;93;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4" name="Google Shape;94;p17"/>
          <p:cNvSpPr txBox="1"/>
          <p:nvPr>
            <p:ph type="title"/>
          </p:nvPr>
        </p:nvSpPr>
        <p:spPr>
          <a:xfrm>
            <a:off x="729450" y="1758200"/>
            <a:ext cx="7688700" cy="713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95" name="Google Shape;95;p17"/>
          <p:cNvSpPr txBox="1"/>
          <p:nvPr>
            <p:ph idx="1" type="body"/>
          </p:nvPr>
        </p:nvSpPr>
        <p:spPr>
          <a:xfrm>
            <a:off x="729450" y="2771833"/>
            <a:ext cx="7688700" cy="30147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6" name="Google Shape;96;p17"/>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97" name="Google Shape;97;p17">
            <a:hlinkClick/>
          </p:cNvPr>
          <p:cNvSpPr/>
          <p:nvPr/>
        </p:nvSpPr>
        <p:spPr>
          <a:xfrm>
            <a:off x="8280450" y="0"/>
            <a:ext cx="863400" cy="6057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98" name="Google Shape;98;p17">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9" name="Google Shape;99;p17">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0" name="Google Shape;100;p17">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101" name="Shape 101"/>
        <p:cNvGrpSpPr/>
        <p:nvPr/>
      </p:nvGrpSpPr>
      <p:grpSpPr>
        <a:xfrm>
          <a:off x="0" y="0"/>
          <a:ext cx="0" cy="0"/>
          <a:chOff x="0" y="0"/>
          <a:chExt cx="0" cy="0"/>
        </a:xfrm>
      </p:grpSpPr>
      <p:sp>
        <p:nvSpPr>
          <p:cNvPr id="102" name="Google Shape;102;p18"/>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 name="Google Shape;103;p18"/>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04" name="Google Shape;104;p18">
            <a:hlinkClick/>
          </p:cNvPr>
          <p:cNvSpPr/>
          <p:nvPr/>
        </p:nvSpPr>
        <p:spPr>
          <a:xfrm>
            <a:off x="8280450" y="0"/>
            <a:ext cx="863400" cy="6057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05" name="Google Shape;105;p18">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6" name="Google Shape;106;p18">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8">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
        <p:nvSpPr>
          <p:cNvPr id="108" name="Google Shape;108;p18"/>
          <p:cNvSpPr txBox="1"/>
          <p:nvPr>
            <p:ph idx="1" type="body"/>
          </p:nvPr>
        </p:nvSpPr>
        <p:spPr>
          <a:xfrm>
            <a:off x="729450" y="1424867"/>
            <a:ext cx="7688700" cy="1379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109" name="Shape 109"/>
        <p:cNvGrpSpPr/>
        <p:nvPr/>
      </p:nvGrpSpPr>
      <p:grpSpPr>
        <a:xfrm>
          <a:off x="0" y="0"/>
          <a:ext cx="0" cy="0"/>
          <a:chOff x="0" y="0"/>
          <a:chExt cx="0" cy="0"/>
        </a:xfrm>
      </p:grpSpPr>
      <p:pic>
        <p:nvPicPr>
          <p:cNvPr descr="shutterstock_31891705.jpg" id="110" name="Google Shape;110;p19"/>
          <p:cNvPicPr preferRelativeResize="0"/>
          <p:nvPr/>
        </p:nvPicPr>
        <p:blipFill rotWithShape="1">
          <a:blip r:embed="rId2">
            <a:alphaModFix/>
          </a:blip>
          <a:srcRect b="11971" l="0" r="0" t="11971"/>
          <a:stretch/>
        </p:blipFill>
        <p:spPr>
          <a:xfrm>
            <a:off x="0" y="650433"/>
            <a:ext cx="9143999" cy="6207561"/>
          </a:xfrm>
          <a:prstGeom prst="rect">
            <a:avLst/>
          </a:prstGeom>
          <a:noFill/>
          <a:ln>
            <a:noFill/>
          </a:ln>
        </p:spPr>
      </p:pic>
      <p:sp>
        <p:nvSpPr>
          <p:cNvPr id="111" name="Google Shape;111;p19"/>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Google Shape;112;p19"/>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a:spcBef>
                <a:spcPts val="0"/>
              </a:spcBef>
              <a:spcAft>
                <a:spcPts val="0"/>
              </a:spcAft>
              <a:buNone/>
            </a:pPr>
            <a:fld id="{00000000-1234-1234-1234-123412341234}" type="slidenum">
              <a:rPr lang="en"/>
              <a:t>‹#›</a:t>
            </a:fld>
            <a:endParaRPr/>
          </a:p>
        </p:txBody>
      </p:sp>
      <p:sp>
        <p:nvSpPr>
          <p:cNvPr id="113" name="Google Shape;113;p19">
            <a:hlinkClick/>
          </p:cNvPr>
          <p:cNvSpPr/>
          <p:nvPr/>
        </p:nvSpPr>
        <p:spPr>
          <a:xfrm>
            <a:off x="8280450" y="0"/>
            <a:ext cx="863400" cy="6057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14" name="Google Shape;114;p19">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5" name="Google Shape;115;p19">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6" name="Google Shape;116;p19">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
        <p:nvSpPr>
          <p:cNvPr id="117" name="Google Shape;117;p19"/>
          <p:cNvSpPr txBox="1"/>
          <p:nvPr>
            <p:ph type="title"/>
          </p:nvPr>
        </p:nvSpPr>
        <p:spPr>
          <a:xfrm>
            <a:off x="729450" y="2741833"/>
            <a:ext cx="5887500" cy="20247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18" name="Shape 118"/>
        <p:cNvGrpSpPr/>
        <p:nvPr/>
      </p:nvGrpSpPr>
      <p:grpSpPr>
        <a:xfrm>
          <a:off x="0" y="0"/>
          <a:ext cx="0" cy="0"/>
          <a:chOff x="0" y="0"/>
          <a:chExt cx="0" cy="0"/>
        </a:xfrm>
      </p:grpSpPr>
      <p:sp>
        <p:nvSpPr>
          <p:cNvPr id="119" name="Google Shape;119;p20"/>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20" name="Google Shape;120;p20"/>
          <p:cNvGrpSpPr/>
          <p:nvPr/>
        </p:nvGrpSpPr>
        <p:grpSpPr>
          <a:xfrm>
            <a:off x="830392" y="1588427"/>
            <a:ext cx="745763" cy="61102"/>
            <a:chOff x="4580561" y="2589004"/>
            <a:chExt cx="1064464" cy="25200"/>
          </a:xfrm>
        </p:grpSpPr>
        <p:sp>
          <p:nvSpPr>
            <p:cNvPr id="121" name="Google Shape;121;p2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Google Shape;122;p2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3" name="Google Shape;123;p20"/>
          <p:cNvSpPr txBox="1"/>
          <p:nvPr>
            <p:ph type="title"/>
          </p:nvPr>
        </p:nvSpPr>
        <p:spPr>
          <a:xfrm>
            <a:off x="729450" y="1758200"/>
            <a:ext cx="7688400" cy="713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24" name="Google Shape;124;p20"/>
          <p:cNvSpPr txBox="1"/>
          <p:nvPr>
            <p:ph idx="1" type="body"/>
          </p:nvPr>
        </p:nvSpPr>
        <p:spPr>
          <a:xfrm>
            <a:off x="729325" y="2771833"/>
            <a:ext cx="3774300" cy="30147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5" name="Google Shape;125;p20"/>
          <p:cNvSpPr txBox="1"/>
          <p:nvPr>
            <p:ph idx="2" type="body"/>
          </p:nvPr>
        </p:nvSpPr>
        <p:spPr>
          <a:xfrm>
            <a:off x="4643604" y="2771833"/>
            <a:ext cx="3774300" cy="30147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6" name="Google Shape;126;p20"/>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27" name="Google Shape;127;p20">
            <a:hlinkClick/>
          </p:cNvPr>
          <p:cNvSpPr/>
          <p:nvPr/>
        </p:nvSpPr>
        <p:spPr>
          <a:xfrm>
            <a:off x="8280450" y="0"/>
            <a:ext cx="863400" cy="6057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28" name="Google Shape;128;p20">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20">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20">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31" name="Shape 131"/>
        <p:cNvGrpSpPr/>
        <p:nvPr/>
      </p:nvGrpSpPr>
      <p:grpSpPr>
        <a:xfrm>
          <a:off x="0" y="0"/>
          <a:ext cx="0" cy="0"/>
          <a:chOff x="0" y="0"/>
          <a:chExt cx="0" cy="0"/>
        </a:xfrm>
      </p:grpSpPr>
      <p:sp>
        <p:nvSpPr>
          <p:cNvPr id="132" name="Google Shape;132;p21"/>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33" name="Google Shape;133;p21"/>
          <p:cNvGrpSpPr/>
          <p:nvPr/>
        </p:nvGrpSpPr>
        <p:grpSpPr>
          <a:xfrm>
            <a:off x="830392" y="1588427"/>
            <a:ext cx="745763" cy="61102"/>
            <a:chOff x="4580561" y="2589004"/>
            <a:chExt cx="1064464" cy="25200"/>
          </a:xfrm>
        </p:grpSpPr>
        <p:sp>
          <p:nvSpPr>
            <p:cNvPr id="134" name="Google Shape;134;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5" name="Google Shape;135;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6" name="Google Shape;136;p21"/>
          <p:cNvSpPr txBox="1"/>
          <p:nvPr>
            <p:ph type="title"/>
          </p:nvPr>
        </p:nvSpPr>
        <p:spPr>
          <a:xfrm>
            <a:off x="729450" y="1758200"/>
            <a:ext cx="7688400" cy="713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37" name="Google Shape;137;p21"/>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38" name="Google Shape;138;p21">
            <a:hlinkClick/>
          </p:cNvPr>
          <p:cNvSpPr/>
          <p:nvPr/>
        </p:nvSpPr>
        <p:spPr>
          <a:xfrm>
            <a:off x="8280450" y="0"/>
            <a:ext cx="863400" cy="6057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39" name="Google Shape;139;p21">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40" name="Google Shape;140;p21">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41" name="Google Shape;141;p21">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42" name="Shape 142"/>
        <p:cNvGrpSpPr/>
        <p:nvPr/>
      </p:nvGrpSpPr>
      <p:grpSpPr>
        <a:xfrm>
          <a:off x="0" y="0"/>
          <a:ext cx="0" cy="0"/>
          <a:chOff x="0" y="0"/>
          <a:chExt cx="0" cy="0"/>
        </a:xfrm>
      </p:grpSpPr>
      <p:sp>
        <p:nvSpPr>
          <p:cNvPr id="143" name="Google Shape;143;p22"/>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44" name="Google Shape;144;p22"/>
          <p:cNvGrpSpPr/>
          <p:nvPr/>
        </p:nvGrpSpPr>
        <p:grpSpPr>
          <a:xfrm>
            <a:off x="830392" y="1588427"/>
            <a:ext cx="745763" cy="61102"/>
            <a:chOff x="4580561" y="2589004"/>
            <a:chExt cx="1064464" cy="25200"/>
          </a:xfrm>
        </p:grpSpPr>
        <p:sp>
          <p:nvSpPr>
            <p:cNvPr id="145" name="Google Shape;145;p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6" name="Google Shape;146;p2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7" name="Google Shape;147;p22"/>
          <p:cNvSpPr txBox="1"/>
          <p:nvPr>
            <p:ph type="title"/>
          </p:nvPr>
        </p:nvSpPr>
        <p:spPr>
          <a:xfrm>
            <a:off x="730000" y="1758200"/>
            <a:ext cx="3300900" cy="18420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48" name="Google Shape;148;p22"/>
          <p:cNvSpPr txBox="1"/>
          <p:nvPr>
            <p:ph idx="1" type="body"/>
          </p:nvPr>
        </p:nvSpPr>
        <p:spPr>
          <a:xfrm>
            <a:off x="721225" y="3708967"/>
            <a:ext cx="3300900" cy="21300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49" name="Google Shape;149;p22"/>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50" name="Google Shape;150;p22">
            <a:hlinkClick/>
          </p:cNvPr>
          <p:cNvSpPr/>
          <p:nvPr/>
        </p:nvSpPr>
        <p:spPr>
          <a:xfrm>
            <a:off x="8280450" y="0"/>
            <a:ext cx="863400" cy="6057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51" name="Google Shape;151;p22">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2" name="Google Shape;152;p22">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22">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54" name="Shape 154"/>
        <p:cNvGrpSpPr/>
        <p:nvPr/>
      </p:nvGrpSpPr>
      <p:grpSpPr>
        <a:xfrm>
          <a:off x="0" y="0"/>
          <a:ext cx="0" cy="0"/>
          <a:chOff x="0" y="0"/>
          <a:chExt cx="0" cy="0"/>
        </a:xfrm>
      </p:grpSpPr>
      <p:grpSp>
        <p:nvGrpSpPr>
          <p:cNvPr id="155" name="Google Shape;155;p23"/>
          <p:cNvGrpSpPr/>
          <p:nvPr/>
        </p:nvGrpSpPr>
        <p:grpSpPr>
          <a:xfrm>
            <a:off x="830392" y="5558926"/>
            <a:ext cx="745763" cy="61102"/>
            <a:chOff x="4580561" y="2589004"/>
            <a:chExt cx="1064464" cy="25200"/>
          </a:xfrm>
        </p:grpSpPr>
        <p:sp>
          <p:nvSpPr>
            <p:cNvPr id="156" name="Google Shape;156;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Google Shape;157;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8" name="Google Shape;158;p23"/>
          <p:cNvSpPr txBox="1"/>
          <p:nvPr>
            <p:ph type="title"/>
          </p:nvPr>
        </p:nvSpPr>
        <p:spPr>
          <a:xfrm>
            <a:off x="729450" y="1152400"/>
            <a:ext cx="7021200" cy="39801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59" name="Google Shape;159;p23"/>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160" name="Google Shape;160;p23">
            <a:hlinkClick/>
          </p:cNvPr>
          <p:cNvSpPr/>
          <p:nvPr/>
        </p:nvSpPr>
        <p:spPr>
          <a:xfrm>
            <a:off x="8280450" y="0"/>
            <a:ext cx="863400" cy="6057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61" name="Google Shape;161;p23">
            <a:hlinkClick/>
          </p:cNvPr>
          <p:cNvCxnSpPr/>
          <p:nvPr/>
        </p:nvCxnSpPr>
        <p:spPr>
          <a:xfrm>
            <a:off x="8598817" y="288467"/>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2" name="Google Shape;162;p23">
            <a:hlinkClick/>
          </p:cNvPr>
          <p:cNvCxnSpPr/>
          <p:nvPr/>
        </p:nvCxnSpPr>
        <p:spPr>
          <a:xfrm>
            <a:off x="8598817" y="333517"/>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3" name="Google Shape;163;p23">
            <a:hlinkClick/>
          </p:cNvPr>
          <p:cNvCxnSpPr/>
          <p:nvPr/>
        </p:nvCxnSpPr>
        <p:spPr>
          <a:xfrm>
            <a:off x="8598817" y="378567"/>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4" name="Shape 164"/>
        <p:cNvGrpSpPr/>
        <p:nvPr/>
      </p:nvGrpSpPr>
      <p:grpSpPr>
        <a:xfrm>
          <a:off x="0" y="0"/>
          <a:ext cx="0" cy="0"/>
          <a:chOff x="0" y="0"/>
          <a:chExt cx="0" cy="0"/>
        </a:xfrm>
      </p:grpSpPr>
      <p:sp>
        <p:nvSpPr>
          <p:cNvPr id="165" name="Google Shape;165;p24"/>
          <p:cNvSpPr/>
          <p:nvPr/>
        </p:nvSpPr>
        <p:spPr>
          <a:xfrm>
            <a:off x="0" y="0"/>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66" name="Google Shape;166;p24"/>
          <p:cNvGrpSpPr/>
          <p:nvPr/>
        </p:nvGrpSpPr>
        <p:grpSpPr>
          <a:xfrm>
            <a:off x="830392" y="1588427"/>
            <a:ext cx="745763" cy="61102"/>
            <a:chOff x="4580561" y="2589004"/>
            <a:chExt cx="1064464" cy="25200"/>
          </a:xfrm>
        </p:grpSpPr>
        <p:sp>
          <p:nvSpPr>
            <p:cNvPr id="167" name="Google Shape;167;p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8" name="Google Shape;168;p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9" name="Google Shape;169;p24"/>
          <p:cNvSpPr txBox="1"/>
          <p:nvPr>
            <p:ph type="title"/>
          </p:nvPr>
        </p:nvSpPr>
        <p:spPr>
          <a:xfrm>
            <a:off x="730000" y="1758200"/>
            <a:ext cx="3300900" cy="2249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70" name="Google Shape;170;p24"/>
          <p:cNvSpPr txBox="1"/>
          <p:nvPr>
            <p:ph idx="1" type="subTitle"/>
          </p:nvPr>
        </p:nvSpPr>
        <p:spPr>
          <a:xfrm>
            <a:off x="724950" y="4215367"/>
            <a:ext cx="3300900" cy="10119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71" name="Google Shape;171;p24"/>
          <p:cNvSpPr txBox="1"/>
          <p:nvPr>
            <p:ph idx="2" type="body"/>
          </p:nvPr>
        </p:nvSpPr>
        <p:spPr>
          <a:xfrm>
            <a:off x="5174225" y="1803500"/>
            <a:ext cx="3374400" cy="4034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24"/>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73" name="Google Shape;173;p24">
            <a:hlinkClick/>
          </p:cNvPr>
          <p:cNvSpPr/>
          <p:nvPr/>
        </p:nvSpPr>
        <p:spPr>
          <a:xfrm>
            <a:off x="8280450" y="0"/>
            <a:ext cx="863400" cy="605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74" name="Google Shape;174;p24">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75" name="Google Shape;175;p24">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76" name="Google Shape;176;p24">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7" name="Shape 177"/>
        <p:cNvGrpSpPr/>
        <p:nvPr/>
      </p:nvGrpSpPr>
      <p:grpSpPr>
        <a:xfrm>
          <a:off x="0" y="0"/>
          <a:ext cx="0" cy="0"/>
          <a:chOff x="0" y="0"/>
          <a:chExt cx="0" cy="0"/>
        </a:xfrm>
      </p:grpSpPr>
      <p:sp>
        <p:nvSpPr>
          <p:cNvPr id="178" name="Google Shape;178;p25"/>
          <p:cNvSpPr txBox="1"/>
          <p:nvPr>
            <p:ph idx="1" type="body"/>
          </p:nvPr>
        </p:nvSpPr>
        <p:spPr>
          <a:xfrm>
            <a:off x="724950" y="5830068"/>
            <a:ext cx="7697400" cy="614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300"/>
              <a:buNone/>
              <a:defRPr/>
            </a:lvl1pPr>
          </a:lstStyle>
          <a:p/>
        </p:txBody>
      </p:sp>
      <p:sp>
        <p:nvSpPr>
          <p:cNvPr id="179" name="Google Shape;179;p25"/>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80" name="Google Shape;180;p25">
            <a:hlinkClick/>
          </p:cNvPr>
          <p:cNvSpPr/>
          <p:nvPr/>
        </p:nvSpPr>
        <p:spPr>
          <a:xfrm>
            <a:off x="8280450" y="0"/>
            <a:ext cx="863400" cy="6057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81" name="Google Shape;181;p25">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82" name="Google Shape;182;p25">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83" name="Google Shape;183;p25">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84" name="Shape 184"/>
        <p:cNvGrpSpPr/>
        <p:nvPr/>
      </p:nvGrpSpPr>
      <p:grpSpPr>
        <a:xfrm>
          <a:off x="0" y="0"/>
          <a:ext cx="0" cy="0"/>
          <a:chOff x="0" y="0"/>
          <a:chExt cx="0" cy="0"/>
        </a:xfrm>
      </p:grpSpPr>
      <p:grpSp>
        <p:nvGrpSpPr>
          <p:cNvPr id="185" name="Google Shape;185;p26"/>
          <p:cNvGrpSpPr/>
          <p:nvPr/>
        </p:nvGrpSpPr>
        <p:grpSpPr>
          <a:xfrm>
            <a:off x="830392" y="5558926"/>
            <a:ext cx="745763" cy="61102"/>
            <a:chOff x="4580561" y="2589004"/>
            <a:chExt cx="1064464" cy="25200"/>
          </a:xfrm>
        </p:grpSpPr>
        <p:sp>
          <p:nvSpPr>
            <p:cNvPr id="186" name="Google Shape;186;p2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Google Shape;187;p2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88" name="Google Shape;188;p26"/>
          <p:cNvSpPr txBox="1"/>
          <p:nvPr>
            <p:ph hasCustomPrompt="1" type="title"/>
          </p:nvPr>
        </p:nvSpPr>
        <p:spPr>
          <a:xfrm>
            <a:off x="729450" y="978600"/>
            <a:ext cx="7688400" cy="1659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89" name="Google Shape;189;p26"/>
          <p:cNvSpPr txBox="1"/>
          <p:nvPr>
            <p:ph idx="1" type="body"/>
          </p:nvPr>
        </p:nvSpPr>
        <p:spPr>
          <a:xfrm>
            <a:off x="729450" y="3030517"/>
            <a:ext cx="7688400" cy="21072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90" name="Google Shape;190;p26"/>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191" name="Google Shape;191;p26">
            <a:hlinkClick/>
          </p:cNvPr>
          <p:cNvSpPr/>
          <p:nvPr/>
        </p:nvSpPr>
        <p:spPr>
          <a:xfrm>
            <a:off x="8280450" y="0"/>
            <a:ext cx="863400" cy="605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92" name="Google Shape;192;p26">
            <a:hlinkClick/>
          </p:cNvPr>
          <p:cNvCxnSpPr/>
          <p:nvPr/>
        </p:nvCxnSpPr>
        <p:spPr>
          <a:xfrm>
            <a:off x="8598817" y="288467"/>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93" name="Google Shape;193;p26">
            <a:hlinkClick/>
          </p:cNvPr>
          <p:cNvCxnSpPr/>
          <p:nvPr/>
        </p:nvCxnSpPr>
        <p:spPr>
          <a:xfrm>
            <a:off x="8598817" y="333517"/>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94" name="Google Shape;194;p26">
            <a:hlinkClick/>
          </p:cNvPr>
          <p:cNvCxnSpPr/>
          <p:nvPr/>
        </p:nvCxnSpPr>
        <p:spPr>
          <a:xfrm>
            <a:off x="8598817" y="378567"/>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95" name="Shape 195"/>
        <p:cNvGrpSpPr/>
        <p:nvPr/>
      </p:nvGrpSpPr>
      <p:grpSpPr>
        <a:xfrm>
          <a:off x="0" y="0"/>
          <a:ext cx="0" cy="0"/>
          <a:chOff x="0" y="0"/>
          <a:chExt cx="0" cy="0"/>
        </a:xfrm>
      </p:grpSpPr>
      <p:sp>
        <p:nvSpPr>
          <p:cNvPr id="196" name="Google Shape;196;p27"/>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97" name="Google Shape;197;p27">
            <a:hlinkClick/>
          </p:cNvPr>
          <p:cNvSpPr/>
          <p:nvPr/>
        </p:nvSpPr>
        <p:spPr>
          <a:xfrm>
            <a:off x="8280450" y="0"/>
            <a:ext cx="863400" cy="605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98" name="Google Shape;198;p27">
            <a:hlinkClick/>
          </p:cNvPr>
          <p:cNvCxnSpPr/>
          <p:nvPr/>
        </p:nvCxnSpPr>
        <p:spPr>
          <a:xfrm>
            <a:off x="8598817" y="28846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99" name="Google Shape;199;p27">
            <a:hlinkClick/>
          </p:cNvPr>
          <p:cNvCxnSpPr/>
          <p:nvPr/>
        </p:nvCxnSpPr>
        <p:spPr>
          <a:xfrm>
            <a:off x="8598817" y="333517"/>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00" name="Google Shape;200;p27">
            <a:hlinkClick/>
          </p:cNvPr>
          <p:cNvCxnSpPr/>
          <p:nvPr/>
        </p:nvCxnSpPr>
        <p:spPr>
          <a:xfrm>
            <a:off x="8598817" y="378567"/>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201" name="Shape 201"/>
        <p:cNvGrpSpPr/>
        <p:nvPr/>
      </p:nvGrpSpPr>
      <p:grpSpPr>
        <a:xfrm>
          <a:off x="0" y="0"/>
          <a:ext cx="0" cy="0"/>
          <a:chOff x="0" y="0"/>
          <a:chExt cx="0" cy="0"/>
        </a:xfrm>
      </p:grpSpPr>
      <p:sp>
        <p:nvSpPr>
          <p:cNvPr id="202" name="Google Shape;202;p28"/>
          <p:cNvSpPr txBox="1"/>
          <p:nvPr>
            <p:ph type="title"/>
          </p:nvPr>
        </p:nvSpPr>
        <p:spPr>
          <a:xfrm>
            <a:off x="1308150" y="1758200"/>
            <a:ext cx="7110000" cy="7137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203" name="Google Shape;203;p28"/>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204" name="Google Shape;204;p28"/>
          <p:cNvSpPr txBox="1"/>
          <p:nvPr/>
        </p:nvSpPr>
        <p:spPr>
          <a:xfrm>
            <a:off x="226550" y="104667"/>
            <a:ext cx="998100" cy="4293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205" name="Google Shape;205;p28"/>
          <p:cNvSpPr txBox="1"/>
          <p:nvPr/>
        </p:nvSpPr>
        <p:spPr>
          <a:xfrm>
            <a:off x="1296767" y="104667"/>
            <a:ext cx="2100600" cy="4293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600">
                <a:solidFill>
                  <a:srgbClr val="FFFFFF"/>
                </a:solidFill>
                <a:latin typeface="Raleway"/>
                <a:ea typeface="Raleway"/>
                <a:cs typeface="Raleway"/>
                <a:sym typeface="Raleway"/>
              </a:rPr>
              <a:t>Customized for </a:t>
            </a:r>
            <a:r>
              <a:rPr b="1" lang="en"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206" name="Google Shape;206;p28"/>
          <p:cNvSpPr txBox="1"/>
          <p:nvPr/>
        </p:nvSpPr>
        <p:spPr>
          <a:xfrm>
            <a:off x="8213935" y="104667"/>
            <a:ext cx="705900" cy="429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207" name="Shape 207"/>
        <p:cNvGrpSpPr/>
        <p:nvPr/>
      </p:nvGrpSpPr>
      <p:grpSpPr>
        <a:xfrm>
          <a:off x="0" y="0"/>
          <a:ext cx="0" cy="0"/>
          <a:chOff x="0" y="0"/>
          <a:chExt cx="0" cy="0"/>
        </a:xfrm>
      </p:grpSpPr>
      <p:grpSp>
        <p:nvGrpSpPr>
          <p:cNvPr id="208" name="Google Shape;208;p29"/>
          <p:cNvGrpSpPr/>
          <p:nvPr/>
        </p:nvGrpSpPr>
        <p:grpSpPr>
          <a:xfrm>
            <a:off x="830392" y="1588427"/>
            <a:ext cx="745763" cy="61102"/>
            <a:chOff x="4580561" y="2589004"/>
            <a:chExt cx="1064464" cy="25200"/>
          </a:xfrm>
        </p:grpSpPr>
        <p:sp>
          <p:nvSpPr>
            <p:cNvPr id="209" name="Google Shape;209;p2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0" name="Google Shape;210;p2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11" name="Google Shape;211;p29"/>
          <p:cNvSpPr txBox="1"/>
          <p:nvPr>
            <p:ph type="title"/>
          </p:nvPr>
        </p:nvSpPr>
        <p:spPr>
          <a:xfrm>
            <a:off x="729450" y="1763267"/>
            <a:ext cx="7688400" cy="20247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12" name="Google Shape;212;p29"/>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
        <p:nvSpPr>
          <p:cNvPr id="213" name="Google Shape;213;p29">
            <a:hlinkClick/>
          </p:cNvPr>
          <p:cNvSpPr/>
          <p:nvPr/>
        </p:nvSpPr>
        <p:spPr>
          <a:xfrm>
            <a:off x="8280450" y="0"/>
            <a:ext cx="863400" cy="605700"/>
          </a:xfrm>
          <a:prstGeom prst="rect">
            <a:avLst/>
          </a:pr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214" name="Google Shape;214;p29">
            <a:hlinkClick/>
          </p:cNvPr>
          <p:cNvCxnSpPr/>
          <p:nvPr/>
        </p:nvCxnSpPr>
        <p:spPr>
          <a:xfrm>
            <a:off x="8598817" y="288467"/>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15" name="Google Shape;215;p29">
            <a:hlinkClick/>
          </p:cNvPr>
          <p:cNvCxnSpPr/>
          <p:nvPr/>
        </p:nvCxnSpPr>
        <p:spPr>
          <a:xfrm>
            <a:off x="8598817" y="333517"/>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16" name="Google Shape;216;p29">
            <a:hlinkClick/>
          </p:cNvPr>
          <p:cNvCxnSpPr/>
          <p:nvPr/>
        </p:nvCxnSpPr>
        <p:spPr>
          <a:xfrm>
            <a:off x="8598817" y="378567"/>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theme" Target="../theme/theme1.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52" name="Google Shape;52;p13"/>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53" name="Google Shape;53;p13"/>
          <p:cNvSpPr txBox="1"/>
          <p:nvPr>
            <p:ph idx="12" type="sldNum"/>
          </p:nvPr>
        </p:nvSpPr>
        <p:spPr>
          <a:xfrm>
            <a:off x="8536302" y="6333134"/>
            <a:ext cx="548700" cy="5247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30"/>
          <p:cNvSpPr txBox="1"/>
          <p:nvPr>
            <p:ph type="ctrTitle"/>
          </p:nvPr>
        </p:nvSpPr>
        <p:spPr>
          <a:xfrm>
            <a:off x="729450" y="1763275"/>
            <a:ext cx="8338200" cy="2219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4800">
                <a:solidFill>
                  <a:srgbClr val="000000"/>
                </a:solidFill>
              </a:rPr>
              <a:t>Predicting readmission risk</a:t>
            </a:r>
            <a:endParaRPr/>
          </a:p>
        </p:txBody>
      </p:sp>
      <p:sp>
        <p:nvSpPr>
          <p:cNvPr id="222" name="Google Shape;222;p30"/>
          <p:cNvSpPr txBox="1"/>
          <p:nvPr>
            <p:ph idx="1" type="subTitle"/>
          </p:nvPr>
        </p:nvSpPr>
        <p:spPr>
          <a:xfrm>
            <a:off x="729450" y="2958001"/>
            <a:ext cx="4890900" cy="942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sz="2400"/>
              <a:t>Sowjanya Gowrisankaran</a:t>
            </a:r>
            <a:endParaRPr b="1" sz="2400"/>
          </a:p>
          <a:p>
            <a:pPr indent="0" lvl="0" marL="0" rtl="0">
              <a:spcBef>
                <a:spcPts val="0"/>
              </a:spcBef>
              <a:spcAft>
                <a:spcPts val="0"/>
              </a:spcAft>
              <a:buNone/>
            </a:pPr>
            <a:r>
              <a:rPr b="1" lang="en" sz="2400"/>
              <a:t>Leong Hui Wong</a:t>
            </a:r>
            <a:endParaRPr b="1" sz="2400"/>
          </a:p>
        </p:txBody>
      </p:sp>
      <p:sp>
        <p:nvSpPr>
          <p:cNvPr id="223" name="Google Shape;223;p30"/>
          <p:cNvSpPr/>
          <p:nvPr/>
        </p:nvSpPr>
        <p:spPr>
          <a:xfrm>
            <a:off x="171450" y="247650"/>
            <a:ext cx="2543100" cy="1335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4" name="Google Shape;224;p30"/>
          <p:cNvSpPr/>
          <p:nvPr/>
        </p:nvSpPr>
        <p:spPr>
          <a:xfrm>
            <a:off x="6524625" y="247650"/>
            <a:ext cx="2543100" cy="1335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39"/>
          <p:cNvSpPr txBox="1"/>
          <p:nvPr/>
        </p:nvSpPr>
        <p:spPr>
          <a:xfrm>
            <a:off x="1806225" y="869250"/>
            <a:ext cx="6491100" cy="536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pic>
        <p:nvPicPr>
          <p:cNvPr id="295" name="Google Shape;295;p39"/>
          <p:cNvPicPr preferRelativeResize="0"/>
          <p:nvPr/>
        </p:nvPicPr>
        <p:blipFill>
          <a:blip r:embed="rId3">
            <a:alphaModFix/>
          </a:blip>
          <a:stretch>
            <a:fillRect/>
          </a:stretch>
        </p:blipFill>
        <p:spPr>
          <a:xfrm>
            <a:off x="57250" y="762125"/>
            <a:ext cx="9029500" cy="601966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pic>
        <p:nvPicPr>
          <p:cNvPr id="300" name="Google Shape;300;p40"/>
          <p:cNvPicPr preferRelativeResize="0"/>
          <p:nvPr/>
        </p:nvPicPr>
        <p:blipFill>
          <a:blip r:embed="rId3">
            <a:alphaModFix/>
          </a:blip>
          <a:stretch>
            <a:fillRect/>
          </a:stretch>
        </p:blipFill>
        <p:spPr>
          <a:xfrm>
            <a:off x="511504" y="1714821"/>
            <a:ext cx="8327700" cy="5143175"/>
          </a:xfrm>
          <a:prstGeom prst="rect">
            <a:avLst/>
          </a:prstGeom>
          <a:noFill/>
          <a:ln>
            <a:noFill/>
          </a:ln>
        </p:spPr>
      </p:pic>
      <p:sp>
        <p:nvSpPr>
          <p:cNvPr id="301" name="Google Shape;301;p40"/>
          <p:cNvSpPr txBox="1"/>
          <p:nvPr/>
        </p:nvSpPr>
        <p:spPr>
          <a:xfrm>
            <a:off x="5204825" y="3774313"/>
            <a:ext cx="2221500" cy="1024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latin typeface="Lato"/>
                <a:ea typeface="Lato"/>
                <a:cs typeface="Lato"/>
                <a:sym typeface="Lato"/>
              </a:rPr>
              <a:t>Area under the curve: </a:t>
            </a:r>
            <a:r>
              <a:rPr b="1" lang="en" sz="2400">
                <a:latin typeface="Lato"/>
                <a:ea typeface="Lato"/>
                <a:cs typeface="Lato"/>
                <a:sym typeface="Lato"/>
              </a:rPr>
              <a:t>0.648</a:t>
            </a:r>
            <a:endParaRPr b="1" sz="2400">
              <a:latin typeface="Lato"/>
              <a:ea typeface="Lato"/>
              <a:cs typeface="Lato"/>
              <a:sym typeface="Lato"/>
            </a:endParaRPr>
          </a:p>
        </p:txBody>
      </p:sp>
      <p:sp>
        <p:nvSpPr>
          <p:cNvPr id="302" name="Google Shape;302;p40"/>
          <p:cNvSpPr/>
          <p:nvPr/>
        </p:nvSpPr>
        <p:spPr>
          <a:xfrm rot="5400000">
            <a:off x="3269500" y="529050"/>
            <a:ext cx="3314100" cy="6763500"/>
          </a:xfrm>
          <a:prstGeom prst="rtTriangle">
            <a:avLst/>
          </a:prstGeom>
          <a:noFill/>
          <a:ln cap="flat" cmpd="sng" w="3810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3" name="Google Shape;303;p40"/>
          <p:cNvSpPr txBox="1"/>
          <p:nvPr/>
        </p:nvSpPr>
        <p:spPr>
          <a:xfrm>
            <a:off x="870900" y="974800"/>
            <a:ext cx="7402200" cy="5145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800"/>
              </a:spcBef>
              <a:spcAft>
                <a:spcPts val="0"/>
              </a:spcAft>
              <a:buNone/>
            </a:pPr>
            <a:r>
              <a:rPr lang="en" sz="2400">
                <a:solidFill>
                  <a:schemeClr val="accent1"/>
                </a:solidFill>
                <a:latin typeface="Lato"/>
                <a:ea typeface="Lato"/>
                <a:cs typeface="Lato"/>
                <a:sym typeface="Lato"/>
              </a:rPr>
              <a:t>Re-admission = Intercept + Total LACE Score</a:t>
            </a:r>
            <a:endParaRPr sz="2400">
              <a:solidFill>
                <a:schemeClr val="accent1"/>
              </a:solidFill>
              <a:latin typeface="Lato"/>
              <a:ea typeface="Lato"/>
              <a:cs typeface="Lato"/>
              <a:sym typeface="Lato"/>
            </a:endParaRPr>
          </a:p>
          <a:p>
            <a:pPr indent="457200" lvl="0" marL="0" rtl="0">
              <a:lnSpc>
                <a:spcPct val="115000"/>
              </a:lnSpc>
              <a:spcBef>
                <a:spcPts val="800"/>
              </a:spcBef>
              <a:spcAft>
                <a:spcPts val="0"/>
              </a:spcAft>
              <a:buNone/>
            </a:pPr>
            <a:r>
              <a:t/>
            </a:r>
            <a:endParaRPr sz="2400">
              <a:solidFill>
                <a:schemeClr val="accent1"/>
              </a:solidFill>
              <a:latin typeface="Lato"/>
              <a:ea typeface="Lato"/>
              <a:cs typeface="Lato"/>
              <a:sym typeface="Lato"/>
            </a:endParaRPr>
          </a:p>
          <a:p>
            <a:pPr indent="0" lvl="0" marL="0">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41"/>
          <p:cNvSpPr txBox="1"/>
          <p:nvPr>
            <p:ph type="title"/>
          </p:nvPr>
        </p:nvSpPr>
        <p:spPr>
          <a:xfrm>
            <a:off x="727650" y="1721500"/>
            <a:ext cx="7688700" cy="71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Model Performance </a:t>
            </a:r>
            <a:endParaRPr/>
          </a:p>
        </p:txBody>
      </p:sp>
      <p:sp>
        <p:nvSpPr>
          <p:cNvPr id="309" name="Google Shape;309;p41"/>
          <p:cNvSpPr txBox="1"/>
          <p:nvPr>
            <p:ph idx="1" type="body"/>
          </p:nvPr>
        </p:nvSpPr>
        <p:spPr>
          <a:xfrm>
            <a:off x="727650" y="4893375"/>
            <a:ext cx="7688700" cy="1242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400"/>
              <a:t>   </a:t>
            </a:r>
            <a:r>
              <a:rPr b="1" lang="en" sz="2400"/>
              <a:t>Sensitivity:  </a:t>
            </a:r>
            <a:r>
              <a:rPr lang="en" sz="2400"/>
              <a:t> </a:t>
            </a:r>
            <a:r>
              <a:rPr lang="en" sz="2400"/>
              <a:t>69.8%</a:t>
            </a:r>
            <a:r>
              <a:rPr b="1" lang="en" sz="2400"/>
              <a:t>					</a:t>
            </a:r>
            <a:r>
              <a:rPr b="1" lang="en" sz="2400"/>
              <a:t>Specificity:   </a:t>
            </a:r>
            <a:r>
              <a:rPr lang="en" sz="2400"/>
              <a:t> 51%</a:t>
            </a:r>
            <a:endParaRPr sz="2400"/>
          </a:p>
          <a:p>
            <a:pPr indent="0" lvl="0" marL="0" rtl="0">
              <a:spcBef>
                <a:spcPts val="1600"/>
              </a:spcBef>
              <a:spcAft>
                <a:spcPts val="1600"/>
              </a:spcAft>
              <a:buNone/>
            </a:pPr>
            <a:r>
              <a:t/>
            </a:r>
            <a:endParaRPr sz="2400"/>
          </a:p>
        </p:txBody>
      </p:sp>
      <p:graphicFrame>
        <p:nvGraphicFramePr>
          <p:cNvPr id="310" name="Google Shape;310;p41"/>
          <p:cNvGraphicFramePr/>
          <p:nvPr/>
        </p:nvGraphicFramePr>
        <p:xfrm>
          <a:off x="727650" y="2435188"/>
          <a:ext cx="3000000" cy="3000000"/>
        </p:xfrm>
        <a:graphic>
          <a:graphicData uri="http://schemas.openxmlformats.org/drawingml/2006/table">
            <a:tbl>
              <a:tblPr>
                <a:noFill/>
                <a:tableStyleId>{E68EA5E8-9C26-4EE1-90D9-6B7D98FCBC17}</a:tableStyleId>
              </a:tblPr>
              <a:tblGrid>
                <a:gridCol w="2034600"/>
                <a:gridCol w="2005700"/>
                <a:gridCol w="1883225"/>
                <a:gridCol w="1540325"/>
              </a:tblGrid>
              <a:tr h="381000">
                <a:tc rowSpan="2">
                  <a:txBody>
                    <a:bodyPr>
                      <a:noAutofit/>
                    </a:bodyPr>
                    <a:lstStyle/>
                    <a:p>
                      <a:pPr indent="0" lvl="0" marL="0" rtl="0" algn="ctr">
                        <a:spcBef>
                          <a:spcPts val="0"/>
                        </a:spcBef>
                        <a:spcAft>
                          <a:spcPts val="0"/>
                        </a:spcAft>
                        <a:buNone/>
                      </a:pPr>
                      <a:r>
                        <a:rPr b="1" lang="en" sz="1800"/>
                        <a:t>True Readmit </a:t>
                      </a:r>
                      <a:endParaRPr b="1" sz="1800"/>
                    </a:p>
                  </a:txBody>
                  <a:tcPr marT="91425" marB="91425" marR="91425" marL="91425">
                    <a:solidFill>
                      <a:srgbClr val="FFE599"/>
                    </a:solidFill>
                  </a:tcPr>
                </a:tc>
                <a:tc gridSpan="2">
                  <a:txBody>
                    <a:bodyPr>
                      <a:noAutofit/>
                    </a:bodyPr>
                    <a:lstStyle/>
                    <a:p>
                      <a:pPr indent="0" lvl="0" marL="0" algn="ctr">
                        <a:spcBef>
                          <a:spcPts val="0"/>
                        </a:spcBef>
                        <a:spcAft>
                          <a:spcPts val="0"/>
                        </a:spcAft>
                        <a:buNone/>
                      </a:pPr>
                      <a:r>
                        <a:rPr b="1" lang="en" sz="1800"/>
                        <a:t>Model Prediction</a:t>
                      </a:r>
                      <a:endParaRPr b="1" sz="1800"/>
                    </a:p>
                  </a:txBody>
                  <a:tcPr marT="91425" marB="91425" marR="91425" marL="91425">
                    <a:solidFill>
                      <a:srgbClr val="FFE599"/>
                    </a:solidFill>
                  </a:tcPr>
                </a:tc>
                <a:tc hMerge="1"/>
                <a:tc rowSpan="2">
                  <a:txBody>
                    <a:bodyPr>
                      <a:noAutofit/>
                    </a:bodyPr>
                    <a:lstStyle/>
                    <a:p>
                      <a:pPr indent="0" lvl="0" marL="0" rtl="0" algn="ctr">
                        <a:spcBef>
                          <a:spcPts val="0"/>
                        </a:spcBef>
                        <a:spcAft>
                          <a:spcPts val="0"/>
                        </a:spcAft>
                        <a:buNone/>
                      </a:pPr>
                      <a:r>
                        <a:rPr b="1" lang="en" sz="1800"/>
                        <a:t>Total</a:t>
                      </a:r>
                      <a:endParaRPr b="1" sz="1800"/>
                    </a:p>
                  </a:txBody>
                  <a:tcPr marT="91425" marB="91425" marR="91425" marL="91425">
                    <a:solidFill>
                      <a:srgbClr val="FFE599"/>
                    </a:solidFill>
                  </a:tcPr>
                </a:tc>
              </a:tr>
              <a:tr h="381000">
                <a:tc vMerge="1"/>
                <a:tc>
                  <a:txBody>
                    <a:bodyPr>
                      <a:noAutofit/>
                    </a:bodyPr>
                    <a:lstStyle/>
                    <a:p>
                      <a:pPr indent="0" lvl="0" marL="0" algn="ctr">
                        <a:spcBef>
                          <a:spcPts val="0"/>
                        </a:spcBef>
                        <a:spcAft>
                          <a:spcPts val="0"/>
                        </a:spcAft>
                        <a:buNone/>
                      </a:pPr>
                      <a:r>
                        <a:rPr b="1" lang="en" sz="1800"/>
                        <a:t>Not Readmitted</a:t>
                      </a:r>
                      <a:endParaRPr b="1" sz="1800"/>
                    </a:p>
                  </a:txBody>
                  <a:tcPr marT="91425" marB="91425" marR="91425" marL="91425">
                    <a:lnB cap="flat" cmpd="sng" w="9525">
                      <a:solidFill>
                        <a:srgbClr val="93C47D"/>
                      </a:solidFill>
                      <a:prstDash val="solid"/>
                      <a:round/>
                      <a:headEnd len="sm" w="sm" type="none"/>
                      <a:tailEnd len="sm" w="sm" type="none"/>
                    </a:lnB>
                  </a:tcPr>
                </a:tc>
                <a:tc>
                  <a:txBody>
                    <a:bodyPr>
                      <a:noAutofit/>
                    </a:bodyPr>
                    <a:lstStyle/>
                    <a:p>
                      <a:pPr indent="0" lvl="0" marL="0" algn="ctr">
                        <a:spcBef>
                          <a:spcPts val="0"/>
                        </a:spcBef>
                        <a:spcAft>
                          <a:spcPts val="0"/>
                        </a:spcAft>
                        <a:buNone/>
                      </a:pPr>
                      <a:r>
                        <a:rPr b="1" lang="en" sz="1800"/>
                        <a:t>Readmitted</a:t>
                      </a:r>
                      <a:endParaRPr b="1" sz="1800"/>
                    </a:p>
                  </a:txBody>
                  <a:tcPr marT="91425" marB="91425" marR="91425" marL="91425"/>
                </a:tc>
                <a:tc vMerge="1"/>
              </a:tr>
              <a:tr h="381000">
                <a:tc>
                  <a:txBody>
                    <a:bodyPr>
                      <a:noAutofit/>
                    </a:bodyPr>
                    <a:lstStyle/>
                    <a:p>
                      <a:pPr indent="0" lvl="0" marL="0" algn="ctr">
                        <a:spcBef>
                          <a:spcPts val="0"/>
                        </a:spcBef>
                        <a:spcAft>
                          <a:spcPts val="0"/>
                        </a:spcAft>
                        <a:buNone/>
                      </a:pPr>
                      <a:r>
                        <a:rPr b="1" lang="en" sz="1800"/>
                        <a:t>Not Readmitted</a:t>
                      </a:r>
                      <a:endParaRPr b="1" sz="1800"/>
                    </a:p>
                  </a:txBody>
                  <a:tcPr marT="91425" marB="91425" marR="91425" marL="91425">
                    <a:lnR cap="flat" cmpd="sng" w="9525">
                      <a:solidFill>
                        <a:srgbClr val="93C47D"/>
                      </a:solidFill>
                      <a:prstDash val="solid"/>
                      <a:round/>
                      <a:headEnd len="sm" w="sm" type="none"/>
                      <a:tailEnd len="sm" w="sm" type="none"/>
                    </a:lnR>
                  </a:tcPr>
                </a:tc>
                <a:tc>
                  <a:txBody>
                    <a:bodyPr>
                      <a:noAutofit/>
                    </a:bodyPr>
                    <a:lstStyle/>
                    <a:p>
                      <a:pPr indent="0" lvl="0" marL="0" algn="ctr">
                        <a:spcBef>
                          <a:spcPts val="0"/>
                        </a:spcBef>
                        <a:spcAft>
                          <a:spcPts val="0"/>
                        </a:spcAft>
                        <a:buNone/>
                      </a:pPr>
                      <a:r>
                        <a:rPr b="1" lang="en" sz="1800"/>
                        <a:t>2975</a:t>
                      </a:r>
                      <a:endParaRPr b="1" sz="1800"/>
                    </a:p>
                  </a:txBody>
                  <a:tcPr marT="91425" marB="91425" marR="91425" marL="91425">
                    <a:lnL cap="flat" cmpd="sng" w="9525">
                      <a:solidFill>
                        <a:srgbClr val="93C47D"/>
                      </a:solidFill>
                      <a:prstDash val="solid"/>
                      <a:round/>
                      <a:headEnd len="sm" w="sm" type="none"/>
                      <a:tailEnd len="sm" w="sm" type="none"/>
                    </a:lnL>
                    <a:lnR cap="flat" cmpd="sng" w="9525">
                      <a:solidFill>
                        <a:srgbClr val="93C47D"/>
                      </a:solidFill>
                      <a:prstDash val="solid"/>
                      <a:round/>
                      <a:headEnd len="sm" w="sm" type="none"/>
                      <a:tailEnd len="sm" w="sm" type="none"/>
                    </a:lnR>
                    <a:lnT cap="flat" cmpd="sng" w="9525">
                      <a:solidFill>
                        <a:srgbClr val="93C47D"/>
                      </a:solidFill>
                      <a:prstDash val="solid"/>
                      <a:round/>
                      <a:headEnd len="sm" w="sm" type="none"/>
                      <a:tailEnd len="sm" w="sm" type="none"/>
                    </a:lnT>
                    <a:lnB cap="flat" cmpd="sng" w="9525">
                      <a:solidFill>
                        <a:srgbClr val="93C47D"/>
                      </a:solidFill>
                      <a:prstDash val="solid"/>
                      <a:round/>
                      <a:headEnd len="sm" w="sm" type="none"/>
                      <a:tailEnd len="sm" w="sm" type="none"/>
                    </a:lnB>
                  </a:tcPr>
                </a:tc>
                <a:tc>
                  <a:txBody>
                    <a:bodyPr>
                      <a:noAutofit/>
                    </a:bodyPr>
                    <a:lstStyle/>
                    <a:p>
                      <a:pPr indent="0" lvl="0" marL="0" algn="ctr">
                        <a:spcBef>
                          <a:spcPts val="0"/>
                        </a:spcBef>
                        <a:spcAft>
                          <a:spcPts val="0"/>
                        </a:spcAft>
                        <a:buNone/>
                      </a:pPr>
                      <a:r>
                        <a:rPr lang="en" sz="1800"/>
                        <a:t>2858</a:t>
                      </a:r>
                      <a:endParaRPr sz="1800"/>
                    </a:p>
                  </a:txBody>
                  <a:tcPr marT="91425" marB="91425" marR="91425" marL="91425">
                    <a:lnL cap="flat" cmpd="sng" w="9525">
                      <a:solidFill>
                        <a:srgbClr val="93C47D"/>
                      </a:solidFill>
                      <a:prstDash val="solid"/>
                      <a:round/>
                      <a:headEnd len="sm" w="sm" type="none"/>
                      <a:tailEnd len="sm" w="sm" type="none"/>
                    </a:lnL>
                  </a:tcPr>
                </a:tc>
                <a:tc>
                  <a:txBody>
                    <a:bodyPr>
                      <a:noAutofit/>
                    </a:bodyPr>
                    <a:lstStyle/>
                    <a:p>
                      <a:pPr indent="0" lvl="0" marL="0" rtl="0" algn="ctr">
                        <a:spcBef>
                          <a:spcPts val="0"/>
                        </a:spcBef>
                        <a:spcAft>
                          <a:spcPts val="0"/>
                        </a:spcAft>
                        <a:buNone/>
                      </a:pPr>
                      <a:r>
                        <a:rPr lang="en" sz="1800"/>
                        <a:t>5833</a:t>
                      </a:r>
                      <a:endParaRPr sz="1800"/>
                    </a:p>
                  </a:txBody>
                  <a:tcPr marT="91425" marB="91425" marR="91425" marL="91425"/>
                </a:tc>
              </a:tr>
              <a:tr h="381000">
                <a:tc>
                  <a:txBody>
                    <a:bodyPr>
                      <a:noAutofit/>
                    </a:bodyPr>
                    <a:lstStyle/>
                    <a:p>
                      <a:pPr indent="0" lvl="0" marL="0" algn="ctr">
                        <a:spcBef>
                          <a:spcPts val="0"/>
                        </a:spcBef>
                        <a:spcAft>
                          <a:spcPts val="0"/>
                        </a:spcAft>
                        <a:buNone/>
                      </a:pPr>
                      <a:r>
                        <a:rPr b="1" lang="en" sz="1800"/>
                        <a:t>Readmitted</a:t>
                      </a:r>
                      <a:endParaRPr b="1" sz="1800"/>
                    </a:p>
                  </a:txBody>
                  <a:tcPr marT="91425" marB="91425" marR="91425" marL="91425"/>
                </a:tc>
                <a:tc>
                  <a:txBody>
                    <a:bodyPr>
                      <a:noAutofit/>
                    </a:bodyPr>
                    <a:lstStyle/>
                    <a:p>
                      <a:pPr indent="0" lvl="0" marL="0" algn="ctr">
                        <a:spcBef>
                          <a:spcPts val="0"/>
                        </a:spcBef>
                        <a:spcAft>
                          <a:spcPts val="0"/>
                        </a:spcAft>
                        <a:buNone/>
                      </a:pPr>
                      <a:r>
                        <a:rPr lang="en" sz="1800"/>
                        <a:t>319</a:t>
                      </a:r>
                      <a:endParaRPr sz="1800"/>
                    </a:p>
                  </a:txBody>
                  <a:tcPr marT="91425" marB="91425" marR="91425" marL="91425">
                    <a:lnT cap="flat" cmpd="sng" w="9525">
                      <a:solidFill>
                        <a:srgbClr val="93C47D"/>
                      </a:solidFill>
                      <a:prstDash val="solid"/>
                      <a:round/>
                      <a:headEnd len="sm" w="sm" type="none"/>
                      <a:tailEnd len="sm" w="sm" type="none"/>
                    </a:lnT>
                  </a:tcPr>
                </a:tc>
                <a:tc>
                  <a:txBody>
                    <a:bodyPr>
                      <a:noAutofit/>
                    </a:bodyPr>
                    <a:lstStyle/>
                    <a:p>
                      <a:pPr indent="0" lvl="0" marL="0" algn="ctr">
                        <a:spcBef>
                          <a:spcPts val="0"/>
                        </a:spcBef>
                        <a:spcAft>
                          <a:spcPts val="0"/>
                        </a:spcAft>
                        <a:buNone/>
                      </a:pPr>
                      <a:r>
                        <a:rPr b="1" lang="en" sz="1800"/>
                        <a:t>739</a:t>
                      </a:r>
                      <a:endParaRPr b="1" sz="1800"/>
                    </a:p>
                  </a:txBody>
                  <a:tcPr marT="91425" marB="91425" marR="91425" marL="91425"/>
                </a:tc>
                <a:tc>
                  <a:txBody>
                    <a:bodyPr>
                      <a:noAutofit/>
                    </a:bodyPr>
                    <a:lstStyle/>
                    <a:p>
                      <a:pPr indent="0" lvl="0" marL="0" rtl="0" algn="ctr">
                        <a:spcBef>
                          <a:spcPts val="0"/>
                        </a:spcBef>
                        <a:spcAft>
                          <a:spcPts val="0"/>
                        </a:spcAft>
                        <a:buNone/>
                      </a:pPr>
                      <a:r>
                        <a:rPr lang="en" sz="1800"/>
                        <a:t>1058</a:t>
                      </a:r>
                      <a:endParaRPr sz="1800"/>
                    </a:p>
                  </a:txBody>
                  <a:tcPr marT="91425" marB="91425" marR="91425" marL="91425"/>
                </a:tc>
              </a:tr>
              <a:tr h="381000">
                <a:tc>
                  <a:txBody>
                    <a:bodyPr>
                      <a:noAutofit/>
                    </a:bodyPr>
                    <a:lstStyle/>
                    <a:p>
                      <a:pPr indent="0" lvl="0" marL="0" rtl="0" algn="ctr">
                        <a:spcBef>
                          <a:spcPts val="0"/>
                        </a:spcBef>
                        <a:spcAft>
                          <a:spcPts val="0"/>
                        </a:spcAft>
                        <a:buNone/>
                      </a:pPr>
                      <a:r>
                        <a:rPr b="1" lang="en" sz="1800"/>
                        <a:t>Total</a:t>
                      </a:r>
                      <a:endParaRPr b="1" sz="1800"/>
                    </a:p>
                  </a:txBody>
                  <a:tcPr marT="91425" marB="91425" marR="91425" marL="91425">
                    <a:solidFill>
                      <a:srgbClr val="FFE599"/>
                    </a:solidFill>
                  </a:tcPr>
                </a:tc>
                <a:tc>
                  <a:txBody>
                    <a:bodyPr>
                      <a:noAutofit/>
                    </a:bodyPr>
                    <a:lstStyle/>
                    <a:p>
                      <a:pPr indent="0" lvl="0" marL="0" rtl="0" algn="ctr">
                        <a:spcBef>
                          <a:spcPts val="0"/>
                        </a:spcBef>
                        <a:spcAft>
                          <a:spcPts val="0"/>
                        </a:spcAft>
                        <a:buNone/>
                      </a:pPr>
                      <a:r>
                        <a:rPr lang="en" sz="1800"/>
                        <a:t>3294</a:t>
                      </a:r>
                      <a:endParaRPr sz="1800"/>
                    </a:p>
                  </a:txBody>
                  <a:tcPr marT="91425" marB="91425" marR="91425" marL="91425"/>
                </a:tc>
                <a:tc>
                  <a:txBody>
                    <a:bodyPr>
                      <a:noAutofit/>
                    </a:bodyPr>
                    <a:lstStyle/>
                    <a:p>
                      <a:pPr indent="0" lvl="0" marL="0" rtl="0" algn="ctr">
                        <a:spcBef>
                          <a:spcPts val="0"/>
                        </a:spcBef>
                        <a:spcAft>
                          <a:spcPts val="0"/>
                        </a:spcAft>
                        <a:buNone/>
                      </a:pPr>
                      <a:r>
                        <a:rPr lang="en" sz="1800"/>
                        <a:t>3597</a:t>
                      </a:r>
                      <a:endParaRPr sz="1800"/>
                    </a:p>
                  </a:txBody>
                  <a:tcPr marT="91425" marB="91425" marR="91425" marL="91425"/>
                </a:tc>
                <a:tc>
                  <a:txBody>
                    <a:bodyPr>
                      <a:noAutofit/>
                    </a:bodyPr>
                    <a:lstStyle/>
                    <a:p>
                      <a:pPr indent="0" lvl="0" marL="0" rtl="0" algn="ctr">
                        <a:spcBef>
                          <a:spcPts val="0"/>
                        </a:spcBef>
                        <a:spcAft>
                          <a:spcPts val="0"/>
                        </a:spcAft>
                        <a:buNone/>
                      </a:pPr>
                      <a:r>
                        <a:rPr lang="en" sz="1800"/>
                        <a:t>6891</a:t>
                      </a:r>
                      <a:endParaRPr sz="1800"/>
                    </a:p>
                  </a:txBody>
                  <a:tcPr marT="91425" marB="91425" marR="91425" marL="91425"/>
                </a:tc>
              </a:tr>
            </a:tbl>
          </a:graphicData>
        </a:graphic>
      </p:graphicFrame>
      <p:sp>
        <p:nvSpPr>
          <p:cNvPr id="311" name="Google Shape;311;p41"/>
          <p:cNvSpPr txBox="1"/>
          <p:nvPr/>
        </p:nvSpPr>
        <p:spPr>
          <a:xfrm>
            <a:off x="898500" y="5554575"/>
            <a:ext cx="7347000" cy="857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b="1" sz="2400">
              <a:solidFill>
                <a:srgbClr val="98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42"/>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Implementation Plan</a:t>
            </a:r>
            <a:endParaRPr/>
          </a:p>
        </p:txBody>
      </p:sp>
      <p:sp>
        <p:nvSpPr>
          <p:cNvPr id="317" name="Google Shape;317;p42"/>
          <p:cNvSpPr txBox="1"/>
          <p:nvPr>
            <p:ph idx="1" type="body"/>
          </p:nvPr>
        </p:nvSpPr>
        <p:spPr>
          <a:xfrm>
            <a:off x="729450" y="2543233"/>
            <a:ext cx="7688700" cy="3014700"/>
          </a:xfrm>
          <a:prstGeom prst="rect">
            <a:avLst/>
          </a:prstGeom>
        </p:spPr>
        <p:txBody>
          <a:bodyPr anchorCtr="0" anchor="t" bIns="91425" lIns="91425" spcFirstLastPara="1" rIns="91425" wrap="square" tIns="91425">
            <a:noAutofit/>
          </a:bodyPr>
          <a:lstStyle/>
          <a:p>
            <a:pPr indent="-381000" lvl="0" marL="457200" rtl="0">
              <a:spcBef>
                <a:spcPts val="600"/>
              </a:spcBef>
              <a:spcAft>
                <a:spcPts val="0"/>
              </a:spcAft>
              <a:buSzPts val="2400"/>
              <a:buChar char="●"/>
            </a:pPr>
            <a:r>
              <a:rPr lang="en" sz="2400"/>
              <a:t>(</a:t>
            </a:r>
            <a:r>
              <a:rPr i="1" lang="en" sz="2400"/>
              <a:t>People</a:t>
            </a:r>
            <a:r>
              <a:rPr lang="en" sz="2400"/>
              <a:t>) Engage, involve, and educate users</a:t>
            </a:r>
            <a:endParaRPr sz="2400"/>
          </a:p>
          <a:p>
            <a:pPr indent="0" lvl="0" marL="457200" rtl="0">
              <a:spcBef>
                <a:spcPts val="600"/>
              </a:spcBef>
              <a:spcAft>
                <a:spcPts val="0"/>
              </a:spcAft>
              <a:buNone/>
            </a:pPr>
            <a:r>
              <a:t/>
            </a:r>
            <a:endParaRPr sz="2400"/>
          </a:p>
          <a:p>
            <a:pPr indent="-381000" lvl="0" marL="457200" rtl="0">
              <a:spcBef>
                <a:spcPts val="600"/>
              </a:spcBef>
              <a:spcAft>
                <a:spcPts val="0"/>
              </a:spcAft>
              <a:buSzPts val="2400"/>
              <a:buChar char="●"/>
            </a:pPr>
            <a:r>
              <a:rPr lang="en" sz="2400"/>
              <a:t>(</a:t>
            </a:r>
            <a:r>
              <a:rPr i="1" lang="en" sz="2400"/>
              <a:t>Process</a:t>
            </a:r>
            <a:r>
              <a:rPr lang="en" sz="2400"/>
              <a:t>) Usability and change management</a:t>
            </a:r>
            <a:endParaRPr sz="2400"/>
          </a:p>
          <a:p>
            <a:pPr indent="0" lvl="0" marL="457200" rtl="0">
              <a:spcBef>
                <a:spcPts val="600"/>
              </a:spcBef>
              <a:spcAft>
                <a:spcPts val="0"/>
              </a:spcAft>
              <a:buNone/>
            </a:pPr>
            <a:r>
              <a:t/>
            </a:r>
            <a:endParaRPr sz="2400"/>
          </a:p>
          <a:p>
            <a:pPr indent="-381000" lvl="0" marL="457200" rtl="0">
              <a:spcBef>
                <a:spcPts val="600"/>
              </a:spcBef>
              <a:spcAft>
                <a:spcPts val="0"/>
              </a:spcAft>
              <a:buSzPts val="2400"/>
              <a:buChar char="●"/>
            </a:pPr>
            <a:r>
              <a:rPr lang="en" sz="2400"/>
              <a:t>(</a:t>
            </a:r>
            <a:r>
              <a:rPr i="1" lang="en" sz="2400"/>
              <a:t>Technology</a:t>
            </a:r>
            <a:r>
              <a:rPr lang="en" sz="2400"/>
              <a:t>) Pilot program - rapid prototyping and agile methodology</a:t>
            </a:r>
            <a:endParaRPr sz="2400"/>
          </a:p>
          <a:p>
            <a:pPr indent="0" lvl="0" marL="457200" rtl="0">
              <a:spcBef>
                <a:spcPts val="600"/>
              </a:spcBef>
              <a:spcAft>
                <a:spcPts val="0"/>
              </a:spcAft>
              <a:buNone/>
            </a:pPr>
            <a:r>
              <a:t/>
            </a:r>
            <a:endParaRPr sz="2400"/>
          </a:p>
          <a:p>
            <a:pPr indent="-381000" lvl="0" marL="457200" rtl="0">
              <a:spcBef>
                <a:spcPts val="600"/>
              </a:spcBef>
              <a:spcAft>
                <a:spcPts val="0"/>
              </a:spcAft>
              <a:buSzPts val="2400"/>
              <a:buChar char="●"/>
            </a:pPr>
            <a:r>
              <a:rPr lang="en" sz="2400"/>
              <a:t>Time to value = </a:t>
            </a:r>
            <a:r>
              <a:rPr b="1" lang="en" sz="2400"/>
              <a:t>1.5 years</a:t>
            </a:r>
            <a:endParaRPr b="1"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43"/>
          <p:cNvSpPr txBox="1"/>
          <p:nvPr>
            <p:ph type="title"/>
          </p:nvPr>
        </p:nvSpPr>
        <p:spPr>
          <a:xfrm>
            <a:off x="729450" y="1758200"/>
            <a:ext cx="7688400" cy="71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Mockup in Epic Patient List</a:t>
            </a:r>
            <a:endParaRPr/>
          </a:p>
        </p:txBody>
      </p:sp>
      <p:pic>
        <p:nvPicPr>
          <p:cNvPr id="323" name="Google Shape;323;p43"/>
          <p:cNvPicPr preferRelativeResize="0"/>
          <p:nvPr/>
        </p:nvPicPr>
        <p:blipFill>
          <a:blip r:embed="rId3">
            <a:alphaModFix/>
          </a:blip>
          <a:stretch>
            <a:fillRect/>
          </a:stretch>
        </p:blipFill>
        <p:spPr>
          <a:xfrm>
            <a:off x="650538" y="2471900"/>
            <a:ext cx="7846225" cy="4044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44"/>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rPr>
              <a:t>Evaluation </a:t>
            </a:r>
            <a:r>
              <a:rPr lang="en">
                <a:solidFill>
                  <a:srgbClr val="000000"/>
                </a:solidFill>
              </a:rPr>
              <a:t>Plan</a:t>
            </a:r>
            <a:endParaRPr/>
          </a:p>
        </p:txBody>
      </p:sp>
      <p:sp>
        <p:nvSpPr>
          <p:cNvPr id="329" name="Google Shape;329;p44"/>
          <p:cNvSpPr txBox="1"/>
          <p:nvPr>
            <p:ph idx="1" type="body"/>
          </p:nvPr>
        </p:nvSpPr>
        <p:spPr>
          <a:xfrm>
            <a:off x="729450" y="2771823"/>
            <a:ext cx="7688700" cy="3797700"/>
          </a:xfrm>
          <a:prstGeom prst="rect">
            <a:avLst/>
          </a:prstGeom>
        </p:spPr>
        <p:txBody>
          <a:bodyPr anchorCtr="0" anchor="t" bIns="91425" lIns="91425" spcFirstLastPara="1" rIns="91425" wrap="square" tIns="91425">
            <a:noAutofit/>
          </a:bodyPr>
          <a:lstStyle/>
          <a:p>
            <a:pPr indent="-381000" lvl="0" marL="457200" rtl="0">
              <a:spcBef>
                <a:spcPts val="500"/>
              </a:spcBef>
              <a:spcAft>
                <a:spcPts val="0"/>
              </a:spcAft>
              <a:buSzPts val="2400"/>
              <a:buChar char="●"/>
            </a:pPr>
            <a:r>
              <a:rPr lang="en" sz="2400"/>
              <a:t>Process measures</a:t>
            </a:r>
            <a:endParaRPr sz="2400"/>
          </a:p>
          <a:p>
            <a:pPr indent="-381000" lvl="1" marL="914400" rtl="0">
              <a:spcBef>
                <a:spcPts val="0"/>
              </a:spcBef>
              <a:spcAft>
                <a:spcPts val="0"/>
              </a:spcAft>
              <a:buSzPts val="2400"/>
              <a:buChar char="○"/>
            </a:pPr>
            <a:r>
              <a:rPr lang="en" sz="2400"/>
              <a:t>Adoption rate (logs / survey)</a:t>
            </a:r>
            <a:endParaRPr sz="2400"/>
          </a:p>
          <a:p>
            <a:pPr indent="-381000" lvl="1" marL="914400" rtl="0">
              <a:spcBef>
                <a:spcPts val="0"/>
              </a:spcBef>
              <a:spcAft>
                <a:spcPts val="0"/>
              </a:spcAft>
              <a:buSzPts val="2400"/>
              <a:buChar char="○"/>
            </a:pPr>
            <a:r>
              <a:rPr lang="en" sz="2400"/>
              <a:t>Misclassification / error rate (audit / ad-hoc)</a:t>
            </a:r>
            <a:endParaRPr sz="2400"/>
          </a:p>
          <a:p>
            <a:pPr indent="0" lvl="0" marL="0" rtl="0">
              <a:spcBef>
                <a:spcPts val="500"/>
              </a:spcBef>
              <a:spcAft>
                <a:spcPts val="0"/>
              </a:spcAft>
              <a:buNone/>
            </a:pPr>
            <a:r>
              <a:t/>
            </a:r>
            <a:endParaRPr sz="2400"/>
          </a:p>
          <a:p>
            <a:pPr indent="-381000" lvl="0" marL="457200" rtl="0">
              <a:spcBef>
                <a:spcPts val="500"/>
              </a:spcBef>
              <a:spcAft>
                <a:spcPts val="0"/>
              </a:spcAft>
              <a:buSzPts val="2400"/>
              <a:buChar char="●"/>
            </a:pPr>
            <a:r>
              <a:rPr lang="en" sz="2400"/>
              <a:t>Outcome measures</a:t>
            </a:r>
            <a:endParaRPr sz="2400"/>
          </a:p>
          <a:p>
            <a:pPr indent="-381000" lvl="1" marL="914400" rtl="0">
              <a:spcBef>
                <a:spcPts val="0"/>
              </a:spcBef>
              <a:spcAft>
                <a:spcPts val="0"/>
              </a:spcAft>
              <a:buSzPts val="2400"/>
              <a:buChar char="○"/>
            </a:pPr>
            <a:r>
              <a:rPr lang="en" sz="2400"/>
              <a:t>User knowledge and satisfaction (survey)</a:t>
            </a:r>
            <a:endParaRPr sz="2400"/>
          </a:p>
          <a:p>
            <a:pPr indent="-381000" lvl="1" marL="914400" rtl="0">
              <a:spcBef>
                <a:spcPts val="0"/>
              </a:spcBef>
              <a:spcAft>
                <a:spcPts val="0"/>
              </a:spcAft>
              <a:buSzPts val="2400"/>
              <a:buChar char="○"/>
            </a:pPr>
            <a:r>
              <a:rPr lang="en" sz="2400"/>
              <a:t>All-cause and preventable r</a:t>
            </a:r>
            <a:r>
              <a:rPr lang="en" sz="2400"/>
              <a:t>eadmissions pre- and post-implementation (time series)</a:t>
            </a:r>
            <a:endParaRPr sz="2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45"/>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Risks and Limitations</a:t>
            </a:r>
            <a:endParaRPr/>
          </a:p>
        </p:txBody>
      </p:sp>
      <p:sp>
        <p:nvSpPr>
          <p:cNvPr id="335" name="Google Shape;335;p45"/>
          <p:cNvSpPr txBox="1"/>
          <p:nvPr>
            <p:ph idx="1" type="body"/>
          </p:nvPr>
        </p:nvSpPr>
        <p:spPr>
          <a:xfrm>
            <a:off x="729450" y="2771833"/>
            <a:ext cx="7688700" cy="3014700"/>
          </a:xfrm>
          <a:prstGeom prst="rect">
            <a:avLst/>
          </a:prstGeom>
        </p:spPr>
        <p:txBody>
          <a:bodyPr anchorCtr="0" anchor="t" bIns="91425" lIns="91425" spcFirstLastPara="1" rIns="91425" wrap="square" tIns="91425">
            <a:noAutofit/>
          </a:bodyPr>
          <a:lstStyle/>
          <a:p>
            <a:pPr indent="-381000" lvl="0" marL="457200" rtl="0">
              <a:spcBef>
                <a:spcPts val="0"/>
              </a:spcBef>
              <a:spcAft>
                <a:spcPts val="0"/>
              </a:spcAft>
              <a:buSzPts val="2400"/>
              <a:buChar char="●"/>
            </a:pPr>
            <a:r>
              <a:rPr lang="en" sz="2400"/>
              <a:t>Model</a:t>
            </a:r>
            <a:endParaRPr sz="2400"/>
          </a:p>
          <a:p>
            <a:pPr indent="-381000" lvl="1" marL="914400" rtl="0">
              <a:spcBef>
                <a:spcPts val="0"/>
              </a:spcBef>
              <a:spcAft>
                <a:spcPts val="0"/>
              </a:spcAft>
              <a:buSzPts val="2400"/>
              <a:buChar char="○"/>
            </a:pPr>
            <a:r>
              <a:rPr lang="en" sz="2400"/>
              <a:t>Re-evaluation based on additional parameters</a:t>
            </a:r>
            <a:endParaRPr sz="2400"/>
          </a:p>
          <a:p>
            <a:pPr indent="-381000" lvl="0" marL="457200" rtl="0">
              <a:spcBef>
                <a:spcPts val="0"/>
              </a:spcBef>
              <a:spcAft>
                <a:spcPts val="0"/>
              </a:spcAft>
              <a:buSzPts val="2400"/>
              <a:buChar char="●"/>
            </a:pPr>
            <a:r>
              <a:rPr lang="en" sz="2400"/>
              <a:t>Implementation</a:t>
            </a:r>
            <a:endParaRPr sz="2400"/>
          </a:p>
          <a:p>
            <a:pPr indent="-381000" lvl="1" marL="914400" rtl="0">
              <a:spcBef>
                <a:spcPts val="0"/>
              </a:spcBef>
              <a:spcAft>
                <a:spcPts val="0"/>
              </a:spcAft>
              <a:buSzPts val="2400"/>
              <a:buChar char="○"/>
            </a:pPr>
            <a:r>
              <a:rPr lang="en" sz="2400"/>
              <a:t>Vendor / platform dependent</a:t>
            </a:r>
            <a:endParaRPr sz="2400"/>
          </a:p>
          <a:p>
            <a:pPr indent="-381000" lvl="1" marL="914400" rtl="0">
              <a:spcBef>
                <a:spcPts val="0"/>
              </a:spcBef>
              <a:spcAft>
                <a:spcPts val="0"/>
              </a:spcAft>
              <a:buSzPts val="2400"/>
              <a:buChar char="○"/>
            </a:pPr>
            <a:r>
              <a:rPr lang="en" sz="2400"/>
              <a:t>Unforeseen data quality issues</a:t>
            </a:r>
            <a:endParaRPr sz="2400"/>
          </a:p>
          <a:p>
            <a:pPr indent="-381000" lvl="1" marL="914400" rtl="0">
              <a:spcBef>
                <a:spcPts val="0"/>
              </a:spcBef>
              <a:spcAft>
                <a:spcPts val="0"/>
              </a:spcAft>
              <a:buSzPts val="2400"/>
              <a:buChar char="○"/>
            </a:pPr>
            <a:r>
              <a:rPr lang="en" sz="2400"/>
              <a:t>Workflow incompatibility or user resistance</a:t>
            </a:r>
            <a:endParaRPr sz="2400"/>
          </a:p>
          <a:p>
            <a:pPr indent="-381000" lvl="0" marL="457200" rtl="0">
              <a:spcBef>
                <a:spcPts val="0"/>
              </a:spcBef>
              <a:spcAft>
                <a:spcPts val="0"/>
              </a:spcAft>
              <a:buSzPts val="2400"/>
              <a:buChar char="●"/>
            </a:pPr>
            <a:r>
              <a:rPr lang="en" sz="2400"/>
              <a:t>Evaluation</a:t>
            </a:r>
            <a:endParaRPr sz="2400"/>
          </a:p>
          <a:p>
            <a:pPr indent="-381000" lvl="1" marL="914400">
              <a:spcBef>
                <a:spcPts val="0"/>
              </a:spcBef>
              <a:spcAft>
                <a:spcPts val="0"/>
              </a:spcAft>
              <a:buSzPts val="2400"/>
              <a:buChar char="○"/>
            </a:pPr>
            <a:r>
              <a:rPr lang="en" sz="2400"/>
              <a:t>Ongoing validation and audit</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46"/>
          <p:cNvSpPr txBox="1"/>
          <p:nvPr>
            <p:ph idx="1" type="body"/>
          </p:nvPr>
        </p:nvSpPr>
        <p:spPr>
          <a:xfrm>
            <a:off x="729450" y="2771833"/>
            <a:ext cx="7688700" cy="3014700"/>
          </a:xfrm>
          <a:prstGeom prst="rect">
            <a:avLst/>
          </a:prstGeom>
        </p:spPr>
        <p:txBody>
          <a:bodyPr anchorCtr="0" anchor="t" bIns="91425" lIns="91425" spcFirstLastPara="1" rIns="91425" wrap="square" tIns="91425">
            <a:noAutofit/>
          </a:bodyPr>
          <a:lstStyle/>
          <a:p>
            <a:pPr indent="-381000" lvl="0" marL="457200" rtl="0">
              <a:spcBef>
                <a:spcPts val="600"/>
              </a:spcBef>
              <a:spcAft>
                <a:spcPts val="0"/>
              </a:spcAft>
              <a:buSzPts val="2400"/>
              <a:buChar char="●"/>
            </a:pPr>
            <a:r>
              <a:rPr lang="en" sz="2400"/>
              <a:t>SMEs and funding to build and maintain model:</a:t>
            </a:r>
            <a:endParaRPr sz="2400"/>
          </a:p>
          <a:p>
            <a:pPr indent="-381000" lvl="1" marL="914400" rtl="0">
              <a:spcBef>
                <a:spcPts val="0"/>
              </a:spcBef>
              <a:spcAft>
                <a:spcPts val="0"/>
              </a:spcAft>
              <a:buSzPts val="2400"/>
              <a:buChar char="○"/>
            </a:pPr>
            <a:r>
              <a:rPr lang="en" sz="2400"/>
              <a:t>IT, informatics, analytic lead (</a:t>
            </a:r>
            <a:r>
              <a:rPr b="1" lang="en" sz="2400"/>
              <a:t>CFO, CIO, CMIO</a:t>
            </a:r>
            <a:r>
              <a:rPr lang="en" sz="2400"/>
              <a:t>)</a:t>
            </a:r>
            <a:endParaRPr sz="2400"/>
          </a:p>
          <a:p>
            <a:pPr indent="-381000" lvl="1" marL="914400" marR="0" rtl="0" algn="l">
              <a:lnSpc>
                <a:spcPct val="115000"/>
              </a:lnSpc>
              <a:spcBef>
                <a:spcPts val="0"/>
              </a:spcBef>
              <a:spcAft>
                <a:spcPts val="0"/>
              </a:spcAft>
              <a:buSzPts val="2400"/>
              <a:buFont typeface="Lato"/>
              <a:buChar char="○"/>
            </a:pPr>
            <a:r>
              <a:rPr lang="en" sz="2400"/>
              <a:t>CAPEX: $200k, 4 FTE</a:t>
            </a:r>
            <a:endParaRPr sz="2400"/>
          </a:p>
          <a:p>
            <a:pPr indent="-381000" lvl="1" marL="914400" rtl="0">
              <a:spcBef>
                <a:spcPts val="0"/>
              </a:spcBef>
              <a:spcAft>
                <a:spcPts val="0"/>
              </a:spcAft>
              <a:buSzPts val="2400"/>
              <a:buChar char="○"/>
            </a:pPr>
            <a:r>
              <a:rPr lang="en" sz="2400"/>
              <a:t>OPEX: $20k/yr, 0.5 FTE</a:t>
            </a:r>
            <a:endParaRPr sz="2400"/>
          </a:p>
          <a:p>
            <a:pPr indent="0" lvl="0" marL="457200" rtl="0">
              <a:spcBef>
                <a:spcPts val="500"/>
              </a:spcBef>
              <a:spcAft>
                <a:spcPts val="0"/>
              </a:spcAft>
              <a:buNone/>
            </a:pPr>
            <a:r>
              <a:t/>
            </a:r>
            <a:endParaRPr sz="2400"/>
          </a:p>
          <a:p>
            <a:pPr indent="-381000" lvl="0" marL="457200" rtl="0">
              <a:spcBef>
                <a:spcPts val="500"/>
              </a:spcBef>
              <a:spcAft>
                <a:spcPts val="0"/>
              </a:spcAft>
              <a:buSzPts val="2400"/>
              <a:buChar char="●"/>
            </a:pPr>
            <a:r>
              <a:rPr lang="en" sz="2400"/>
              <a:t>To support change management and drive adoption:</a:t>
            </a:r>
            <a:endParaRPr sz="2400"/>
          </a:p>
          <a:p>
            <a:pPr indent="-381000" lvl="1" marL="914400" rtl="0">
              <a:spcBef>
                <a:spcPts val="0"/>
              </a:spcBef>
              <a:spcAft>
                <a:spcPts val="0"/>
              </a:spcAft>
              <a:buSzPts val="2400"/>
              <a:buChar char="○"/>
            </a:pPr>
            <a:r>
              <a:rPr lang="en" sz="2400"/>
              <a:t>Clinician champions (</a:t>
            </a:r>
            <a:r>
              <a:rPr b="1" lang="en" sz="2400"/>
              <a:t>CMO, CNO, dept heads</a:t>
            </a:r>
            <a:r>
              <a:rPr lang="en" sz="2400"/>
              <a:t>)</a:t>
            </a:r>
            <a:endParaRPr sz="2400"/>
          </a:p>
          <a:p>
            <a:pPr indent="-381000" lvl="1" marL="914400" rtl="0">
              <a:spcBef>
                <a:spcPts val="0"/>
              </a:spcBef>
              <a:spcAft>
                <a:spcPts val="0"/>
              </a:spcAft>
              <a:buSzPts val="2400"/>
              <a:buChar char="○"/>
            </a:pPr>
            <a:r>
              <a:rPr lang="en" sz="2400"/>
              <a:t>Senior management </a:t>
            </a:r>
            <a:r>
              <a:rPr lang="en" sz="2400"/>
              <a:t>(</a:t>
            </a:r>
            <a:r>
              <a:rPr b="1" lang="en" sz="2400"/>
              <a:t>COO, CIO, CMIO</a:t>
            </a:r>
            <a:r>
              <a:rPr lang="en" sz="2400"/>
              <a:t>)</a:t>
            </a:r>
            <a:endParaRPr sz="2400"/>
          </a:p>
          <a:p>
            <a:pPr indent="0" lvl="0" marL="0">
              <a:spcBef>
                <a:spcPts val="0"/>
              </a:spcBef>
              <a:spcAft>
                <a:spcPts val="1600"/>
              </a:spcAft>
              <a:buNone/>
            </a:pPr>
            <a:r>
              <a:t/>
            </a:r>
            <a:endParaRPr sz="2400"/>
          </a:p>
        </p:txBody>
      </p:sp>
      <p:sp>
        <p:nvSpPr>
          <p:cNvPr id="341" name="Google Shape;341;p46"/>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Action Items for Management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47"/>
          <p:cNvSpPr txBox="1"/>
          <p:nvPr>
            <p:ph type="ctrTitle"/>
          </p:nvPr>
        </p:nvSpPr>
        <p:spPr>
          <a:xfrm>
            <a:off x="729450" y="1763267"/>
            <a:ext cx="7688100" cy="2219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31"/>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Overview</a:t>
            </a:r>
            <a:endParaRPr/>
          </a:p>
        </p:txBody>
      </p:sp>
      <p:sp>
        <p:nvSpPr>
          <p:cNvPr id="230" name="Google Shape;230;p31"/>
          <p:cNvSpPr txBox="1"/>
          <p:nvPr>
            <p:ph idx="1" type="body"/>
          </p:nvPr>
        </p:nvSpPr>
        <p:spPr>
          <a:xfrm>
            <a:off x="1295250" y="2652998"/>
            <a:ext cx="7122900" cy="2113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Analytic model  to predict inpatient readmissions</a:t>
            </a:r>
            <a:endParaRPr sz="2400"/>
          </a:p>
          <a:p>
            <a:pPr indent="-381000" lvl="0" marL="457200">
              <a:spcBef>
                <a:spcPts val="1600"/>
              </a:spcBef>
              <a:spcAft>
                <a:spcPts val="0"/>
              </a:spcAft>
              <a:buSzPts val="2400"/>
              <a:buAutoNum type="arabicPeriod"/>
            </a:pPr>
            <a:r>
              <a:rPr lang="en" sz="2400"/>
              <a:t>Need for change</a:t>
            </a:r>
            <a:endParaRPr sz="2400"/>
          </a:p>
          <a:p>
            <a:pPr indent="-381000" lvl="0" marL="457200">
              <a:spcBef>
                <a:spcPts val="0"/>
              </a:spcBef>
              <a:spcAft>
                <a:spcPts val="0"/>
              </a:spcAft>
              <a:buSzPts val="2400"/>
              <a:buAutoNum type="arabicPeriod"/>
            </a:pPr>
            <a:r>
              <a:rPr lang="en" sz="2400"/>
              <a:t>Proposed solution</a:t>
            </a:r>
            <a:endParaRPr sz="2400"/>
          </a:p>
          <a:p>
            <a:pPr indent="-381000" lvl="0" marL="457200">
              <a:spcBef>
                <a:spcPts val="0"/>
              </a:spcBef>
              <a:spcAft>
                <a:spcPts val="0"/>
              </a:spcAft>
              <a:buSzPts val="2400"/>
              <a:buAutoNum type="arabicPeriod"/>
            </a:pPr>
            <a:r>
              <a:rPr lang="en" sz="2400"/>
              <a:t>Implementation &amp; evaluation</a:t>
            </a:r>
            <a:endParaRPr sz="2400"/>
          </a:p>
          <a:p>
            <a:pPr indent="0" lvl="0" marL="0" rtl="0">
              <a:spcBef>
                <a:spcPts val="1600"/>
              </a:spcBef>
              <a:spcAft>
                <a:spcPts val="1600"/>
              </a:spcAft>
              <a:buNone/>
            </a:pPr>
            <a:r>
              <a:t/>
            </a:r>
            <a:endParaRPr sz="2400"/>
          </a:p>
        </p:txBody>
      </p:sp>
      <p:pic>
        <p:nvPicPr>
          <p:cNvPr descr="shutterstock_429987889_edited.jpg" id="231" name="Google Shape;231;p31"/>
          <p:cNvPicPr preferRelativeResize="0"/>
          <p:nvPr/>
        </p:nvPicPr>
        <p:blipFill rotWithShape="1">
          <a:blip r:embed="rId3">
            <a:alphaModFix/>
          </a:blip>
          <a:srcRect b="1381" l="12609" r="6247" t="85988"/>
          <a:stretch/>
        </p:blipFill>
        <p:spPr>
          <a:xfrm>
            <a:off x="0" y="5114226"/>
            <a:ext cx="9144000" cy="176919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32"/>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237" name="Google Shape;237;p32"/>
          <p:cNvSpPr txBox="1"/>
          <p:nvPr>
            <p:ph idx="1" type="body"/>
          </p:nvPr>
        </p:nvSpPr>
        <p:spPr>
          <a:xfrm>
            <a:off x="729450" y="2771833"/>
            <a:ext cx="7688700" cy="30147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238" name="Google Shape;238;p32"/>
          <p:cNvPicPr preferRelativeResize="0"/>
          <p:nvPr/>
        </p:nvPicPr>
        <p:blipFill>
          <a:blip r:embed="rId3">
            <a:alphaModFix/>
          </a:blip>
          <a:stretch>
            <a:fillRect/>
          </a:stretch>
        </p:blipFill>
        <p:spPr>
          <a:xfrm>
            <a:off x="0" y="669126"/>
            <a:ext cx="9144000" cy="5715017"/>
          </a:xfrm>
          <a:prstGeom prst="rect">
            <a:avLst/>
          </a:prstGeom>
          <a:noFill/>
          <a:ln>
            <a:noFill/>
          </a:ln>
        </p:spPr>
      </p:pic>
      <p:sp>
        <p:nvSpPr>
          <p:cNvPr id="239" name="Google Shape;239;p32"/>
          <p:cNvSpPr/>
          <p:nvPr/>
        </p:nvSpPr>
        <p:spPr>
          <a:xfrm>
            <a:off x="17075" y="1408200"/>
            <a:ext cx="9144000" cy="2886600"/>
          </a:xfrm>
          <a:prstGeom prst="rect">
            <a:avLst/>
          </a:prstGeom>
          <a:solidFill>
            <a:srgbClr val="FFFFFF">
              <a:alpha val="85770"/>
            </a:srgbClr>
          </a:solidFill>
          <a:ln>
            <a:noFill/>
          </a:ln>
        </p:spPr>
        <p:txBody>
          <a:bodyPr anchorCtr="0" anchor="t" bIns="274300" lIns="274300" spcFirstLastPara="1" rIns="274300" wrap="square" tIns="274300">
            <a:noAutofit/>
          </a:bodyPr>
          <a:lstStyle/>
          <a:p>
            <a:pPr indent="0" lvl="0" marL="0">
              <a:spcBef>
                <a:spcPts val="0"/>
              </a:spcBef>
              <a:spcAft>
                <a:spcPts val="0"/>
              </a:spcAft>
              <a:buNone/>
            </a:pPr>
            <a:r>
              <a:rPr b="1" lang="en" sz="4800">
                <a:solidFill>
                  <a:srgbClr val="990000"/>
                </a:solidFill>
                <a:latin typeface="Lato"/>
                <a:ea typeface="Lato"/>
                <a:cs typeface="Lato"/>
                <a:sym typeface="Lato"/>
              </a:rPr>
              <a:t>14.9%</a:t>
            </a:r>
            <a:r>
              <a:rPr b="1" lang="en" sz="4800">
                <a:latin typeface="Lato"/>
                <a:ea typeface="Lato"/>
                <a:cs typeface="Lato"/>
                <a:sym typeface="Lato"/>
              </a:rPr>
              <a:t> </a:t>
            </a:r>
            <a:r>
              <a:rPr lang="en" sz="4800">
                <a:latin typeface="Lato"/>
                <a:ea typeface="Lato"/>
                <a:cs typeface="Lato"/>
                <a:sym typeface="Lato"/>
              </a:rPr>
              <a:t>of hospitalizations are </a:t>
            </a:r>
            <a:r>
              <a:rPr b="1" lang="en" sz="4800">
                <a:latin typeface="Lato"/>
                <a:ea typeface="Lato"/>
                <a:cs typeface="Lato"/>
                <a:sym typeface="Lato"/>
              </a:rPr>
              <a:t>readmitted </a:t>
            </a:r>
            <a:r>
              <a:rPr lang="en" sz="4800">
                <a:latin typeface="Lato"/>
                <a:ea typeface="Lato"/>
                <a:cs typeface="Lato"/>
                <a:sym typeface="Lato"/>
              </a:rPr>
              <a:t>within 30 days</a:t>
            </a:r>
            <a:endParaRPr sz="4800">
              <a:latin typeface="Lato"/>
              <a:ea typeface="Lato"/>
              <a:cs typeface="Lato"/>
              <a:sym typeface="Lato"/>
            </a:endParaRPr>
          </a:p>
          <a:p>
            <a:pPr indent="0" lvl="0" marL="0">
              <a:spcBef>
                <a:spcPts val="0"/>
              </a:spcBef>
              <a:spcAft>
                <a:spcPts val="0"/>
              </a:spcAft>
              <a:buNone/>
            </a:pPr>
            <a:r>
              <a:t/>
            </a:r>
            <a:endParaRPr sz="2400">
              <a:latin typeface="Lato"/>
              <a:ea typeface="Lato"/>
              <a:cs typeface="Lato"/>
              <a:sym typeface="Lato"/>
            </a:endParaRPr>
          </a:p>
          <a:p>
            <a:pPr indent="0" lvl="0" marL="0">
              <a:spcBef>
                <a:spcPts val="0"/>
              </a:spcBef>
              <a:spcAft>
                <a:spcPts val="0"/>
              </a:spcAft>
              <a:buNone/>
            </a:pPr>
            <a:r>
              <a:rPr lang="en" sz="2400">
                <a:latin typeface="Lato"/>
                <a:ea typeface="Lato"/>
                <a:cs typeface="Lato"/>
                <a:sym typeface="Lato"/>
              </a:rPr>
              <a:t>In comparison, Oregon HTPP hospitals: </a:t>
            </a:r>
            <a:r>
              <a:rPr b="1" lang="en" sz="2400">
                <a:latin typeface="Lato"/>
                <a:ea typeface="Lato"/>
                <a:cs typeface="Lato"/>
                <a:sym typeface="Lato"/>
              </a:rPr>
              <a:t>11.8 % (2017)</a:t>
            </a:r>
            <a:endParaRPr b="1" sz="2400">
              <a:latin typeface="Lato"/>
              <a:ea typeface="Lato"/>
              <a:cs typeface="Lato"/>
              <a:sym typeface="Lato"/>
            </a:endParaRPr>
          </a:p>
        </p:txBody>
      </p:sp>
      <p:sp>
        <p:nvSpPr>
          <p:cNvPr id="240" name="Google Shape;240;p32"/>
          <p:cNvSpPr txBox="1"/>
          <p:nvPr/>
        </p:nvSpPr>
        <p:spPr>
          <a:xfrm>
            <a:off x="17075" y="6289900"/>
            <a:ext cx="7347000" cy="339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chemeClr val="accent1"/>
                </a:solidFill>
                <a:latin typeface="Lato"/>
                <a:ea typeface="Lato"/>
                <a:cs typeface="Lato"/>
                <a:sym typeface="Lato"/>
              </a:rPr>
              <a:t>https://www.oregon.gov/oha/HPA/ANALYTICS-MTX/Documents/HTTP-Year-4-Report.pdf</a:t>
            </a:r>
            <a:endParaRPr>
              <a:solidFill>
                <a:schemeClr val="accent1"/>
              </a:solidFill>
              <a:latin typeface="Lato"/>
              <a:ea typeface="Lato"/>
              <a:cs typeface="Lato"/>
              <a:sym typeface="Lato"/>
            </a:endParaRPr>
          </a:p>
          <a:p>
            <a:pPr indent="0" lvl="0" marL="0">
              <a:spcBef>
                <a:spcPts val="0"/>
              </a:spcBef>
              <a:spcAft>
                <a:spcPts val="0"/>
              </a:spcAft>
              <a:buNone/>
            </a:pPr>
            <a:r>
              <a:rPr lang="en">
                <a:solidFill>
                  <a:schemeClr val="accent1"/>
                </a:solidFill>
                <a:latin typeface="Lato"/>
                <a:ea typeface="Lato"/>
                <a:cs typeface="Lato"/>
                <a:sym typeface="Lato"/>
              </a:rPr>
              <a:t>https://www.scripps.org/sparkle-assets/images/emergency_room_600_x_375_web.jpg</a:t>
            </a:r>
            <a:endParaRPr>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33"/>
          <p:cNvSpPr txBox="1"/>
          <p:nvPr>
            <p:ph type="title"/>
          </p:nvPr>
        </p:nvSpPr>
        <p:spPr>
          <a:xfrm>
            <a:off x="729450" y="1758200"/>
            <a:ext cx="7688400" cy="71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pic>
        <p:nvPicPr>
          <p:cNvPr id="246" name="Google Shape;246;p33"/>
          <p:cNvPicPr preferRelativeResize="0"/>
          <p:nvPr/>
        </p:nvPicPr>
        <p:blipFill rotWithShape="1">
          <a:blip r:embed="rId3">
            <a:alphaModFix/>
          </a:blip>
          <a:srcRect b="20388" l="10825" r="10328" t="0"/>
          <a:stretch/>
        </p:blipFill>
        <p:spPr>
          <a:xfrm>
            <a:off x="185925" y="868543"/>
            <a:ext cx="8775451" cy="5120907"/>
          </a:xfrm>
          <a:prstGeom prst="rect">
            <a:avLst/>
          </a:prstGeom>
          <a:noFill/>
          <a:ln>
            <a:noFill/>
          </a:ln>
        </p:spPr>
      </p:pic>
      <p:sp>
        <p:nvSpPr>
          <p:cNvPr id="247" name="Google Shape;247;p33"/>
          <p:cNvSpPr txBox="1"/>
          <p:nvPr/>
        </p:nvSpPr>
        <p:spPr>
          <a:xfrm>
            <a:off x="4411200" y="5132350"/>
            <a:ext cx="4732800" cy="857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solidFill>
                  <a:schemeClr val="accent1"/>
                </a:solidFill>
                <a:latin typeface="Lato"/>
                <a:ea typeface="Lato"/>
                <a:cs typeface="Lato"/>
                <a:sym typeface="Lato"/>
              </a:rPr>
              <a:t>Est. cost per admission: </a:t>
            </a:r>
            <a:r>
              <a:rPr b="1" lang="en" sz="2400">
                <a:solidFill>
                  <a:srgbClr val="980000"/>
                </a:solidFill>
                <a:latin typeface="Lato"/>
                <a:ea typeface="Lato"/>
                <a:cs typeface="Lato"/>
                <a:sym typeface="Lato"/>
              </a:rPr>
              <a:t>$13.6k</a:t>
            </a:r>
            <a:endParaRPr b="1" sz="2400">
              <a:solidFill>
                <a:srgbClr val="980000"/>
              </a:solidFill>
              <a:latin typeface="Lato"/>
              <a:ea typeface="Lato"/>
              <a:cs typeface="Lato"/>
              <a:sym typeface="Lato"/>
            </a:endParaRPr>
          </a:p>
          <a:p>
            <a:pPr indent="0" lvl="0" marL="0">
              <a:spcBef>
                <a:spcPts val="0"/>
              </a:spcBef>
              <a:spcAft>
                <a:spcPts val="0"/>
              </a:spcAft>
              <a:buNone/>
            </a:pPr>
            <a:r>
              <a:rPr b="1" lang="en" sz="2400">
                <a:solidFill>
                  <a:schemeClr val="accent1"/>
                </a:solidFill>
                <a:latin typeface="Lato"/>
                <a:ea typeface="Lato"/>
                <a:cs typeface="Lato"/>
                <a:sym typeface="Lato"/>
              </a:rPr>
              <a:t>(as of 2015)</a:t>
            </a:r>
            <a:endParaRPr b="1" sz="2400">
              <a:solidFill>
                <a:schemeClr val="accent1"/>
              </a:solidFill>
              <a:latin typeface="Lato"/>
              <a:ea typeface="Lato"/>
              <a:cs typeface="Lato"/>
              <a:sym typeface="Lato"/>
            </a:endParaRPr>
          </a:p>
        </p:txBody>
      </p:sp>
      <p:sp>
        <p:nvSpPr>
          <p:cNvPr id="248" name="Google Shape;248;p33"/>
          <p:cNvSpPr txBox="1"/>
          <p:nvPr/>
        </p:nvSpPr>
        <p:spPr>
          <a:xfrm>
            <a:off x="0" y="6391025"/>
            <a:ext cx="8418000" cy="529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a:solidFill>
                  <a:schemeClr val="accent1"/>
                </a:solidFill>
                <a:latin typeface="Lato"/>
                <a:ea typeface="Lato"/>
                <a:cs typeface="Lato"/>
                <a:sym typeface="Lato"/>
              </a:rPr>
              <a:t>https://www.kff.org/state-category/health-costs-budgets/hospital-inpatient-day-expenses/</a:t>
            </a:r>
            <a:endParaRPr>
              <a:solidFill>
                <a:schemeClr val="accen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34"/>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Hospital Readmissions Reduction Program</a:t>
            </a:r>
            <a:endParaRPr/>
          </a:p>
        </p:txBody>
      </p:sp>
      <p:sp>
        <p:nvSpPr>
          <p:cNvPr id="254" name="Google Shape;254;p34"/>
          <p:cNvSpPr txBox="1"/>
          <p:nvPr>
            <p:ph idx="1" type="body"/>
          </p:nvPr>
        </p:nvSpPr>
        <p:spPr>
          <a:xfrm>
            <a:off x="729450" y="2771833"/>
            <a:ext cx="7688700" cy="3014700"/>
          </a:xfrm>
          <a:prstGeom prst="rect">
            <a:avLst/>
          </a:prstGeom>
        </p:spPr>
        <p:txBody>
          <a:bodyPr anchorCtr="0" anchor="t" bIns="91425" lIns="91425" spcFirstLastPara="1" rIns="91425" wrap="square" tIns="91425">
            <a:noAutofit/>
          </a:bodyPr>
          <a:lstStyle/>
          <a:p>
            <a:pPr indent="-381000" lvl="0" marL="457200" rtl="0">
              <a:spcBef>
                <a:spcPts val="0"/>
              </a:spcBef>
              <a:spcAft>
                <a:spcPts val="0"/>
              </a:spcAft>
              <a:buSzPts val="2400"/>
              <a:buChar char="●"/>
            </a:pPr>
            <a:r>
              <a:rPr lang="en" sz="2400"/>
              <a:t>CMS withheld $526 million (FY2017)</a:t>
            </a:r>
            <a:endParaRPr sz="2400"/>
          </a:p>
          <a:p>
            <a:pPr indent="-381000" lvl="0" marL="457200" rtl="0">
              <a:spcBef>
                <a:spcPts val="0"/>
              </a:spcBef>
              <a:spcAft>
                <a:spcPts val="0"/>
              </a:spcAft>
              <a:buSzPts val="2400"/>
              <a:buChar char="●"/>
            </a:pPr>
            <a:r>
              <a:rPr lang="en" sz="2400"/>
              <a:t>KP facilities are among those penalized</a:t>
            </a:r>
            <a:endParaRPr sz="2400"/>
          </a:p>
          <a:p>
            <a:pPr indent="-381000" lvl="1" marL="914400" rtl="0">
              <a:spcBef>
                <a:spcPts val="0"/>
              </a:spcBef>
              <a:spcAft>
                <a:spcPts val="0"/>
              </a:spcAft>
              <a:buSzPts val="2400"/>
              <a:buChar char="○"/>
            </a:pPr>
            <a:r>
              <a:rPr lang="en" sz="2400"/>
              <a:t>E.g. Kaiser Foundation Hospital And Rehab Center, Vallejo, CA ( 0.25% )</a:t>
            </a:r>
            <a:endParaRPr sz="2400"/>
          </a:p>
        </p:txBody>
      </p:sp>
      <p:pic>
        <p:nvPicPr>
          <p:cNvPr id="255" name="Google Shape;255;p34"/>
          <p:cNvPicPr preferRelativeResize="0"/>
          <p:nvPr/>
        </p:nvPicPr>
        <p:blipFill>
          <a:blip r:embed="rId3">
            <a:alphaModFix/>
          </a:blip>
          <a:stretch>
            <a:fillRect/>
          </a:stretch>
        </p:blipFill>
        <p:spPr>
          <a:xfrm>
            <a:off x="4766400" y="4114150"/>
            <a:ext cx="4255125" cy="2127551"/>
          </a:xfrm>
          <a:prstGeom prst="rect">
            <a:avLst/>
          </a:prstGeom>
          <a:noFill/>
          <a:ln>
            <a:noFill/>
          </a:ln>
        </p:spPr>
      </p:pic>
      <p:sp>
        <p:nvSpPr>
          <p:cNvPr id="256" name="Google Shape;256;p34"/>
          <p:cNvSpPr txBox="1"/>
          <p:nvPr/>
        </p:nvSpPr>
        <p:spPr>
          <a:xfrm>
            <a:off x="101850" y="6138950"/>
            <a:ext cx="8708400" cy="7989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en">
                <a:solidFill>
                  <a:schemeClr val="accent1"/>
                </a:solidFill>
                <a:latin typeface="Lato"/>
                <a:ea typeface="Lato"/>
                <a:cs typeface="Lato"/>
                <a:sym typeface="Lato"/>
              </a:rPr>
              <a:t>https://www.cms.gov/Medicare/Quality-Initiatives-Patient-Assessment-Instruments/Value-Based-Programs/HRRP/Hospital-Readmission-Reduction-Program.html</a:t>
            </a:r>
            <a:endParaRPr>
              <a:solidFill>
                <a:schemeClr val="accent1"/>
              </a:solidFill>
              <a:latin typeface="Lato"/>
              <a:ea typeface="Lato"/>
              <a:cs typeface="Lato"/>
              <a:sym typeface="Lato"/>
            </a:endParaRPr>
          </a:p>
          <a:p>
            <a:pPr indent="0" lvl="0" marL="0">
              <a:spcBef>
                <a:spcPts val="0"/>
              </a:spcBef>
              <a:spcAft>
                <a:spcPts val="0"/>
              </a:spcAft>
              <a:buNone/>
            </a:pPr>
            <a:r>
              <a:rPr lang="en">
                <a:solidFill>
                  <a:schemeClr val="accent1"/>
                </a:solidFill>
                <a:latin typeface="Lato"/>
                <a:ea typeface="Lato"/>
                <a:cs typeface="Lato"/>
                <a:sym typeface="Lato"/>
              </a:rPr>
              <a:t>https://kaiserhealthnews.files.wordpress.com/2016/08/medicarereadmissionpenaltiesyear5_pdf_final1.pdf</a:t>
            </a:r>
            <a:endParaRPr>
              <a:solidFill>
                <a:schemeClr val="accent1"/>
              </a:solidFill>
              <a:latin typeface="Lato"/>
              <a:ea typeface="Lato"/>
              <a:cs typeface="Lato"/>
              <a:sym typeface="Lato"/>
            </a:endParaRPr>
          </a:p>
          <a:p>
            <a:pPr indent="0" lvl="0" marL="0" rtl="0">
              <a:spcBef>
                <a:spcPts val="0"/>
              </a:spcBef>
              <a:spcAft>
                <a:spcPts val="0"/>
              </a:spcAft>
              <a:buNone/>
            </a:pPr>
            <a:r>
              <a:t/>
            </a:r>
            <a:endParaRPr>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35"/>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Why change now?</a:t>
            </a:r>
            <a:endParaRPr/>
          </a:p>
        </p:txBody>
      </p:sp>
      <p:sp>
        <p:nvSpPr>
          <p:cNvPr id="262" name="Google Shape;262;p35"/>
          <p:cNvSpPr/>
          <p:nvPr/>
        </p:nvSpPr>
        <p:spPr>
          <a:xfrm>
            <a:off x="1400790" y="2908900"/>
            <a:ext cx="328800" cy="4383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1</a:t>
            </a:r>
            <a:endParaRPr b="1" sz="1800">
              <a:solidFill>
                <a:srgbClr val="FFFFFF"/>
              </a:solidFill>
            </a:endParaRPr>
          </a:p>
        </p:txBody>
      </p:sp>
      <p:sp>
        <p:nvSpPr>
          <p:cNvPr id="263" name="Google Shape;263;p35"/>
          <p:cNvSpPr txBox="1"/>
          <p:nvPr>
            <p:ph idx="1" type="body"/>
          </p:nvPr>
        </p:nvSpPr>
        <p:spPr>
          <a:xfrm>
            <a:off x="1847701" y="2765025"/>
            <a:ext cx="3066000" cy="1402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I</a:t>
            </a:r>
            <a:r>
              <a:rPr lang="en" sz="2400"/>
              <a:t>ncreasing inpatient expenditure</a:t>
            </a:r>
            <a:endParaRPr sz="2400"/>
          </a:p>
          <a:p>
            <a:pPr indent="0" lvl="0" marL="0" rtl="0">
              <a:spcBef>
                <a:spcPts val="1600"/>
              </a:spcBef>
              <a:spcAft>
                <a:spcPts val="1600"/>
              </a:spcAft>
              <a:buNone/>
            </a:pPr>
            <a:r>
              <a:t/>
            </a:r>
            <a:endParaRPr sz="2400"/>
          </a:p>
        </p:txBody>
      </p:sp>
      <p:sp>
        <p:nvSpPr>
          <p:cNvPr id="264" name="Google Shape;264;p35"/>
          <p:cNvSpPr/>
          <p:nvPr/>
        </p:nvSpPr>
        <p:spPr>
          <a:xfrm>
            <a:off x="1400790" y="4538767"/>
            <a:ext cx="328800" cy="4383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2</a:t>
            </a:r>
            <a:endParaRPr b="1" sz="1800">
              <a:solidFill>
                <a:srgbClr val="FFFFFF"/>
              </a:solidFill>
            </a:endParaRPr>
          </a:p>
        </p:txBody>
      </p:sp>
      <p:sp>
        <p:nvSpPr>
          <p:cNvPr id="265" name="Google Shape;265;p35"/>
          <p:cNvSpPr txBox="1"/>
          <p:nvPr>
            <p:ph idx="1" type="body"/>
          </p:nvPr>
        </p:nvSpPr>
        <p:spPr>
          <a:xfrm>
            <a:off x="1847700" y="4410525"/>
            <a:ext cx="3142500" cy="1887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Increasing patient load from acquisitions and growth</a:t>
            </a:r>
            <a:endParaRPr sz="2400"/>
          </a:p>
          <a:p>
            <a:pPr indent="0" lvl="0" marL="0" rtl="0">
              <a:spcBef>
                <a:spcPts val="1600"/>
              </a:spcBef>
              <a:spcAft>
                <a:spcPts val="1600"/>
              </a:spcAft>
              <a:buNone/>
            </a:pPr>
            <a:r>
              <a:t/>
            </a:r>
            <a:endParaRPr sz="2400"/>
          </a:p>
        </p:txBody>
      </p:sp>
      <p:sp>
        <p:nvSpPr>
          <p:cNvPr id="266" name="Google Shape;266;p35"/>
          <p:cNvSpPr/>
          <p:nvPr/>
        </p:nvSpPr>
        <p:spPr>
          <a:xfrm>
            <a:off x="5090809" y="2908900"/>
            <a:ext cx="328800" cy="4383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rPr>
              <a:t>3</a:t>
            </a:r>
            <a:endParaRPr b="1" sz="1800">
              <a:solidFill>
                <a:srgbClr val="FFFFFF"/>
              </a:solidFill>
            </a:endParaRPr>
          </a:p>
        </p:txBody>
      </p:sp>
      <p:sp>
        <p:nvSpPr>
          <p:cNvPr id="267" name="Google Shape;267;p35"/>
          <p:cNvSpPr txBox="1"/>
          <p:nvPr>
            <p:ph idx="1" type="body"/>
          </p:nvPr>
        </p:nvSpPr>
        <p:spPr>
          <a:xfrm>
            <a:off x="5536100" y="2765025"/>
            <a:ext cx="3375900" cy="14025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sz="2400"/>
              <a:t>CMS may increase penalties or add conditions to HRRP</a:t>
            </a:r>
            <a:endParaRPr sz="2400"/>
          </a:p>
        </p:txBody>
      </p:sp>
      <p:sp>
        <p:nvSpPr>
          <p:cNvPr id="268" name="Google Shape;268;p35"/>
          <p:cNvSpPr txBox="1"/>
          <p:nvPr/>
        </p:nvSpPr>
        <p:spPr>
          <a:xfrm>
            <a:off x="900300" y="5813025"/>
            <a:ext cx="7347000" cy="857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269" name="Google Shape;269;p35"/>
          <p:cNvSpPr txBox="1"/>
          <p:nvPr>
            <p:ph idx="1" type="body"/>
          </p:nvPr>
        </p:nvSpPr>
        <p:spPr>
          <a:xfrm>
            <a:off x="5536100" y="4460650"/>
            <a:ext cx="3375900" cy="14025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sz="2400"/>
              <a:t>CMS to implement readmission penalties in nursing homes</a:t>
            </a:r>
            <a:endParaRPr sz="2400"/>
          </a:p>
        </p:txBody>
      </p:sp>
      <p:sp>
        <p:nvSpPr>
          <p:cNvPr id="270" name="Google Shape;270;p35"/>
          <p:cNvSpPr/>
          <p:nvPr/>
        </p:nvSpPr>
        <p:spPr>
          <a:xfrm>
            <a:off x="5090809" y="4538775"/>
            <a:ext cx="328800" cy="4383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FFFFFF"/>
                </a:solidFill>
              </a:rPr>
              <a:t>4</a:t>
            </a:r>
            <a:endParaRPr b="1" sz="1800">
              <a:solidFill>
                <a:srgbClr val="FFFFFF"/>
              </a:solidFill>
            </a:endParaRPr>
          </a:p>
        </p:txBody>
      </p:sp>
      <p:sp>
        <p:nvSpPr>
          <p:cNvPr id="271" name="Google Shape;271;p35"/>
          <p:cNvSpPr txBox="1"/>
          <p:nvPr/>
        </p:nvSpPr>
        <p:spPr>
          <a:xfrm>
            <a:off x="115950" y="6343500"/>
            <a:ext cx="8912100" cy="4383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a:solidFill>
                  <a:schemeClr val="accent1"/>
                </a:solidFill>
                <a:latin typeface="Lato"/>
                <a:ea typeface="Lato"/>
                <a:cs typeface="Lato"/>
                <a:sym typeface="Lato"/>
              </a:rPr>
              <a:t>https://www.cms.gov/Medicare/Quality-Initiatives-Patient-Assessment-Instruments/Value-Based-Programs/Other-VBPs/SNF-VBP.html</a:t>
            </a:r>
            <a:endParaRPr>
              <a:solidFill>
                <a:schemeClr val="accen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36"/>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Analytic Solution - LACE Score</a:t>
            </a:r>
            <a:endParaRPr/>
          </a:p>
        </p:txBody>
      </p:sp>
      <p:sp>
        <p:nvSpPr>
          <p:cNvPr id="277" name="Google Shape;277;p36"/>
          <p:cNvSpPr txBox="1"/>
          <p:nvPr>
            <p:ph idx="1" type="body"/>
          </p:nvPr>
        </p:nvSpPr>
        <p:spPr>
          <a:xfrm>
            <a:off x="729450" y="2771824"/>
            <a:ext cx="7688700" cy="34260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400"/>
              <a:t>The model we propose uses a LACE score to predict patient  readmissions within 30 days.</a:t>
            </a:r>
            <a:endParaRPr sz="2400"/>
          </a:p>
          <a:p>
            <a:pPr indent="0" lvl="0" marL="0" rtl="0">
              <a:spcBef>
                <a:spcPts val="600"/>
              </a:spcBef>
              <a:spcAft>
                <a:spcPts val="0"/>
              </a:spcAft>
              <a:buNone/>
            </a:pPr>
            <a:r>
              <a:rPr lang="en" sz="2400"/>
              <a:t>Using this model, we can:</a:t>
            </a:r>
            <a:endParaRPr sz="2400"/>
          </a:p>
          <a:p>
            <a:pPr indent="-381000" lvl="0" marL="457200" rtl="0">
              <a:spcBef>
                <a:spcPts val="600"/>
              </a:spcBef>
              <a:spcAft>
                <a:spcPts val="0"/>
              </a:spcAft>
              <a:buSzPts val="2400"/>
              <a:buChar char="●"/>
            </a:pPr>
            <a:r>
              <a:rPr lang="en" sz="2400"/>
              <a:t>Identify high-risk </a:t>
            </a:r>
            <a:r>
              <a:rPr lang="en" sz="2400"/>
              <a:t>patients</a:t>
            </a:r>
            <a:endParaRPr sz="2400"/>
          </a:p>
          <a:p>
            <a:pPr indent="-381000" lvl="0" marL="457200" rtl="0">
              <a:spcBef>
                <a:spcPts val="0"/>
              </a:spcBef>
              <a:spcAft>
                <a:spcPts val="0"/>
              </a:spcAft>
              <a:buSzPts val="2400"/>
              <a:buChar char="●"/>
            </a:pPr>
            <a:r>
              <a:rPr lang="en" sz="2400"/>
              <a:t>Focus interventions to r</a:t>
            </a:r>
            <a:r>
              <a:rPr lang="en" sz="2400"/>
              <a:t>educe readmissions</a:t>
            </a:r>
            <a:endParaRPr sz="2400"/>
          </a:p>
          <a:p>
            <a:pPr indent="-381000" lvl="0" marL="457200" rtl="0">
              <a:spcBef>
                <a:spcPts val="0"/>
              </a:spcBef>
              <a:spcAft>
                <a:spcPts val="0"/>
              </a:spcAft>
              <a:buSzPts val="2400"/>
              <a:buChar char="●"/>
            </a:pPr>
            <a:r>
              <a:rPr lang="en" sz="2400"/>
              <a:t>I</a:t>
            </a:r>
            <a:r>
              <a:rPr lang="en" sz="2400"/>
              <a:t>mprove quality of care and patient satisfaction</a:t>
            </a:r>
            <a:endParaRPr sz="2400"/>
          </a:p>
          <a:p>
            <a:pPr indent="-381000" lvl="0" marL="457200" rtl="0">
              <a:spcBef>
                <a:spcPts val="0"/>
              </a:spcBef>
              <a:spcAft>
                <a:spcPts val="0"/>
              </a:spcAft>
              <a:buSzPts val="2400"/>
              <a:buChar char="●"/>
            </a:pPr>
            <a:r>
              <a:rPr lang="en" sz="2400"/>
              <a:t>Reduce re-admissions</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37"/>
          <p:cNvSpPr txBox="1"/>
          <p:nvPr>
            <p:ph type="title"/>
          </p:nvPr>
        </p:nvSpPr>
        <p:spPr>
          <a:xfrm>
            <a:off x="729450" y="1758200"/>
            <a:ext cx="7688700" cy="71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LACE Score </a:t>
            </a:r>
            <a:endParaRPr/>
          </a:p>
        </p:txBody>
      </p:sp>
      <p:sp>
        <p:nvSpPr>
          <p:cNvPr id="283" name="Google Shape;283;p37"/>
          <p:cNvSpPr txBox="1"/>
          <p:nvPr>
            <p:ph idx="1" type="body"/>
          </p:nvPr>
        </p:nvSpPr>
        <p:spPr>
          <a:xfrm>
            <a:off x="729450" y="2771825"/>
            <a:ext cx="7688700" cy="3052200"/>
          </a:xfrm>
          <a:prstGeom prst="rect">
            <a:avLst/>
          </a:prstGeom>
        </p:spPr>
        <p:txBody>
          <a:bodyPr anchorCtr="0" anchor="t" bIns="91425" lIns="91425" spcFirstLastPara="1" rIns="91425" wrap="square" tIns="91425">
            <a:noAutofit/>
          </a:bodyPr>
          <a:lstStyle/>
          <a:p>
            <a:pPr indent="-381000" lvl="0" marL="457200" rtl="0">
              <a:spcBef>
                <a:spcPts val="800"/>
              </a:spcBef>
              <a:spcAft>
                <a:spcPts val="0"/>
              </a:spcAft>
              <a:buSzPts val="2400"/>
              <a:buChar char="●"/>
            </a:pPr>
            <a:r>
              <a:rPr lang="en" sz="2400"/>
              <a:t>The score is a number between 0 and 19</a:t>
            </a:r>
            <a:endParaRPr sz="2400"/>
          </a:p>
          <a:p>
            <a:pPr indent="-381000" lvl="1" marL="914400" rtl="0">
              <a:spcBef>
                <a:spcPts val="0"/>
              </a:spcBef>
              <a:spcAft>
                <a:spcPts val="0"/>
              </a:spcAft>
              <a:buSzPts val="2400"/>
              <a:buChar char="○"/>
            </a:pPr>
            <a:r>
              <a:rPr lang="en" sz="2400"/>
              <a:t>L 	– Length of Stay </a:t>
            </a:r>
            <a:endParaRPr sz="2400"/>
          </a:p>
          <a:p>
            <a:pPr indent="-381000" lvl="1" marL="914400" rtl="0">
              <a:spcBef>
                <a:spcPts val="0"/>
              </a:spcBef>
              <a:spcAft>
                <a:spcPts val="0"/>
              </a:spcAft>
              <a:buSzPts val="2400"/>
              <a:buChar char="○"/>
            </a:pPr>
            <a:r>
              <a:rPr lang="en" sz="2400"/>
              <a:t>A 	– Acuity </a:t>
            </a:r>
            <a:endParaRPr sz="2400"/>
          </a:p>
          <a:p>
            <a:pPr indent="-381000" lvl="1" marL="914400" rtl="0">
              <a:spcBef>
                <a:spcPts val="0"/>
              </a:spcBef>
              <a:spcAft>
                <a:spcPts val="0"/>
              </a:spcAft>
              <a:buSzPts val="2400"/>
              <a:buChar char="○"/>
            </a:pPr>
            <a:r>
              <a:rPr lang="en" sz="2400"/>
              <a:t>C 	– Co-morbidity (CHF and Stroke)</a:t>
            </a:r>
            <a:endParaRPr sz="2400"/>
          </a:p>
          <a:p>
            <a:pPr indent="-381000" lvl="1" marL="914400" rtl="0">
              <a:spcBef>
                <a:spcPts val="0"/>
              </a:spcBef>
              <a:spcAft>
                <a:spcPts val="0"/>
              </a:spcAft>
              <a:buSzPts val="2400"/>
              <a:buChar char="○"/>
            </a:pPr>
            <a:r>
              <a:rPr lang="en" sz="2400"/>
              <a:t>E 	– Emergency room visits in the past 6 months</a:t>
            </a:r>
            <a:endParaRPr sz="2400"/>
          </a:p>
        </p:txBody>
      </p:sp>
      <p:sp>
        <p:nvSpPr>
          <p:cNvPr id="284" name="Google Shape;284;p37"/>
          <p:cNvSpPr txBox="1"/>
          <p:nvPr/>
        </p:nvSpPr>
        <p:spPr>
          <a:xfrm>
            <a:off x="0" y="6148300"/>
            <a:ext cx="9144000" cy="640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a:solidFill>
                  <a:schemeClr val="accent1"/>
                </a:solidFill>
                <a:latin typeface="Lato"/>
                <a:ea typeface="Lato"/>
                <a:cs typeface="Lato"/>
                <a:sym typeface="Lato"/>
              </a:rPr>
              <a:t>van Walraven C, Dhalla IA, Bell C, Etchells E, Stiell IG, Zarnke K, Austin PC, Forster AJ. Derivation and validation of an index to predict early death or unplanned readmission after discharge from hospital to the community. Canadian Medical Association Journal. 2010 Apr 6;182(6):551-7.</a:t>
            </a:r>
            <a:endParaRPr>
              <a:solidFill>
                <a:schemeClr val="accen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pic>
        <p:nvPicPr>
          <p:cNvPr id="289" name="Google Shape;289;p38"/>
          <p:cNvPicPr preferRelativeResize="0"/>
          <p:nvPr/>
        </p:nvPicPr>
        <p:blipFill>
          <a:blip r:embed="rId3">
            <a:alphaModFix/>
          </a:blip>
          <a:stretch>
            <a:fillRect/>
          </a:stretch>
        </p:blipFill>
        <p:spPr>
          <a:xfrm>
            <a:off x="125338" y="796500"/>
            <a:ext cx="8893325" cy="59288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